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89" r:id="rId3"/>
    <p:sldId id="299" r:id="rId4"/>
    <p:sldId id="263" r:id="rId5"/>
    <p:sldId id="265" r:id="rId6"/>
    <p:sldId id="264" r:id="rId7"/>
    <p:sldId id="276" r:id="rId8"/>
    <p:sldId id="288" r:id="rId9"/>
    <p:sldId id="300" r:id="rId10"/>
    <p:sldId id="267" r:id="rId11"/>
    <p:sldId id="287" r:id="rId12"/>
    <p:sldId id="284" r:id="rId13"/>
    <p:sldId id="268" r:id="rId14"/>
    <p:sldId id="270" r:id="rId15"/>
    <p:sldId id="290" r:id="rId16"/>
    <p:sldId id="271" r:id="rId17"/>
    <p:sldId id="293" r:id="rId18"/>
    <p:sldId id="294" r:id="rId19"/>
    <p:sldId id="272" r:id="rId20"/>
    <p:sldId id="273" r:id="rId21"/>
    <p:sldId id="274" r:id="rId22"/>
    <p:sldId id="297" r:id="rId23"/>
    <p:sldId id="298" r:id="rId24"/>
    <p:sldId id="277" r:id="rId25"/>
    <p:sldId id="278" r:id="rId26"/>
    <p:sldId id="279" r:id="rId27"/>
    <p:sldId id="281" r:id="rId28"/>
    <p:sldId id="282" r:id="rId29"/>
    <p:sldId id="283" r:id="rId30"/>
    <p:sldId id="291" r:id="rId31"/>
    <p:sldId id="295" r:id="rId32"/>
    <p:sldId id="292" r:id="rId33"/>
    <p:sldId id="296" r:id="rId34"/>
  </p:sldIdLst>
  <p:sldSz cx="9144000" cy="6858000" type="screen4x3"/>
  <p:notesSz cx="6858000" cy="9144000"/>
  <p:defaultTextStyle>
    <a:lvl1pPr marL="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FF"/>
    <a:srgbClr val="A0A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B301B821-A1FF-4177-AEE7-76D212191A09}">
  <a:tblStyle styleId="{B301B821-A1FF-4177-AEE7-76D212191A09}" styleName="Medium Style 9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9DCAF9ED-07DC-4A11-8D7F-57B35C25682E}" styleName="Medium Style 10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793D81CF-94F2-401A-BA57-92F5A7B2D0C5}" styleName="Medium Style 8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5FD0F851-EC5A-4D38-B0AD-8093EC10F338}" styleName="Light Style 6">
    <a:wholeTbl>
      <a:tcTxStyle>
        <a:fontRef idx="minor">
          <a:scrgbClr r="0" g="0" b="0"/>
        </a:fontRef>
        <a:schemeClr val="accent5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  <a:neCell>
      <a:tcStyle>
        <a:tcBdr/>
      </a:tcStyle>
    </a:neCell>
    <a:nwCell>
      <a:tcStyle>
        <a:tcBdr/>
      </a:tcStyle>
    </a:nwCell>
  </a:tblStyle>
  <a:tblStyle styleId="{1FECB4D8-DB02-4DC6-A0A2-4F2EBAE1DC90}" styleName="Medium Style 1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3B4B98B0-60AC-42C2-AFA5-B58CD77FA1E5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  <a:neCell>
      <a:tcStyle>
        <a:tcBdr/>
      </a:tcStyle>
    </a:neCell>
    <a:nwCell>
      <a:tcStyle>
        <a:tcBdr/>
      </a:tcStyle>
    </a:nwCell>
  </a:tblStyle>
  <a:tblStyle styleId="{0E3FDE45-AF77-4B5C-9715-49D594BDF05E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68" autoAdjust="0"/>
    <p:restoredTop sz="88034" autoAdjust="0"/>
  </p:normalViewPr>
  <p:slideViewPr>
    <p:cSldViewPr>
      <p:cViewPr varScale="1">
        <p:scale>
          <a:sx n="66" d="100"/>
          <a:sy n="66" d="100"/>
        </p:scale>
        <p:origin x="-141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-2862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/>
          <a:lstStyle>
            <a:extLst/>
          </a:lstStyle>
          <a:p>
            <a:endParaRPr lang="fr-FR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/>
          <a:lstStyle>
            <a:extLst/>
          </a:lstStyle>
          <a:p>
            <a:fld id="{31555DB1-8736-42A3-B48D-2B08FB93332A}" type="datetimeFigureOut">
              <a:rPr lang="fr-FR" smtClean="0"/>
              <a:pPr/>
              <a:t>20/03/2012</a:t>
            </a:fld>
            <a:endParaRPr lang="fr-FR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/>
          <a:lstStyle>
            <a:extLst/>
          </a:lstStyle>
          <a:p>
            <a:endParaRPr lang="fr-FR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/>
          <a:lstStyle>
            <a:extLst/>
          </a:lstStyle>
          <a:p>
            <a:fld id="{5400D380-E0D7-4EB1-B91E-BFCC7DA7F29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84959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/>
          <a:lstStyle>
            <a:extLst/>
          </a:lstStyle>
          <a:p>
            <a:endParaRPr lang="fr-FR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/>
          <a:lstStyle>
            <a:extLst/>
          </a:lstStyle>
          <a:p>
            <a:fld id="{0BDB199F-A56C-4049-BA04-1447030960FF}" type="datetimeFigureOut">
              <a:rPr/>
              <a:pPr/>
              <a:t>28/6/2006</a:t>
            </a:fld>
            <a:endParaRPr lang="fr-FR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anchor="ctr"/>
          <a:lstStyle>
            <a:extLst/>
          </a:lstStyle>
          <a:p>
            <a:endParaRPr lang="fr-FR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Niveau 2</a:t>
            </a:r>
          </a:p>
          <a:p>
            <a:pPr lvl="2"/>
            <a:r>
              <a:rPr lang="fr-FR"/>
              <a:t>Niveau 3</a:t>
            </a:r>
          </a:p>
          <a:p>
            <a:pPr lvl="3"/>
            <a:r>
              <a:rPr lang="fr-FR"/>
              <a:t>Niveau 4</a:t>
            </a:r>
          </a:p>
          <a:p>
            <a:pPr lvl="4"/>
            <a:r>
              <a:rPr lang="fr-FR"/>
              <a:t>Niveau 5</a:t>
            </a:r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/>
          <a:lstStyle>
            <a:extLst/>
          </a:lstStyle>
          <a:p>
            <a:endParaRPr lang="fr-FR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/>
          <a:lstStyle>
            <a:extLst/>
          </a:lstStyle>
          <a:p>
            <a:fld id="{B3A019F3-8596-4028-9847-CBD3A185B07A}" type="slidenum">
              <a:rPr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0513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fr-FR"/>
          </a:p>
        </p:txBody>
      </p:sp>
      <p:sp>
        <p:nvSpPr>
          <p:cNvPr id="4" name="Rectangl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B3A019F3-8596-4028-9847-CBD3A185B07A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019F3-8596-4028-9847-CBD3A185B07A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8785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7939608" cy="527720"/>
          </a:xfrm>
          <a:solidFill>
            <a:schemeClr val="accent6">
              <a:shade val="75000"/>
            </a:schemeClr>
          </a:solidFill>
        </p:spPr>
        <p:txBody>
          <a:bodyPr>
            <a:normAutofit/>
          </a:bodyPr>
          <a:lstStyle>
            <a:lvl1pPr eaLnBrk="1" latinLnBrk="0" hangingPunct="1">
              <a:defRPr kumimoji="0" lang="fr-FR" sz="2800" b="1" cap="all" baseline="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 dirty="0"/>
              <a:t>Cliquez pour ajouter un titre</a:t>
            </a:r>
          </a:p>
        </p:txBody>
      </p:sp>
      <p:sp>
        <p:nvSpPr>
          <p:cNvPr id="7" name="Rectangle 7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extLst/>
          </a:lstStyle>
          <a:p>
            <a:pPr algn="r"/>
            <a:fld id="{F7F1F872-C5DE-403B-85F0-1024E6CA1886}" type="datetime1">
              <a:rPr/>
              <a:pPr algn="r"/>
              <a:t>28/6/2006</a:t>
            </a:fld>
            <a:endParaRPr kumimoji="0" lang="fr-FR"/>
          </a:p>
        </p:txBody>
      </p:sp>
      <p:sp>
        <p:nvSpPr>
          <p:cNvPr id="8" name="Rectangle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9" name="Rectangle 9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  <p:sp>
        <p:nvSpPr>
          <p:cNvPr id="6" name="ZoneTexte 5"/>
          <p:cNvSpPr txBox="1"/>
          <p:nvPr userDrawn="1"/>
        </p:nvSpPr>
        <p:spPr>
          <a:xfrm>
            <a:off x="3779912" y="908720"/>
            <a:ext cx="4429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i="1" dirty="0" smtClean="0">
                <a:solidFill>
                  <a:srgbClr val="C00000"/>
                </a:solidFill>
              </a:rPr>
              <a:t>EN TRAVAUX … </a:t>
            </a:r>
            <a:endParaRPr lang="fr-FR" sz="2800" b="1" i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oses : 1 Haut, 2 B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13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80772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5" name="Rectangle 11"/>
          <p:cNvSpPr>
            <a:spLocks noGrp="1"/>
          </p:cNvSpPr>
          <p:nvPr>
            <p:ph sz="quarter" idx="15"/>
          </p:nvPr>
        </p:nvSpPr>
        <p:spPr>
          <a:xfrm>
            <a:off x="301752" y="609600"/>
            <a:ext cx="8074152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7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3017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8" name="Rectangle 11"/>
          <p:cNvSpPr>
            <a:spLocks noGrp="1"/>
          </p:cNvSpPr>
          <p:nvPr>
            <p:ph sz="quarter" idx="17"/>
          </p:nvPr>
        </p:nvSpPr>
        <p:spPr>
          <a:xfrm>
            <a:off x="3017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1" name="Rectangle 8"/>
          <p:cNvSpPr>
            <a:spLocks noGrp="1"/>
          </p:cNvSpPr>
          <p:nvPr>
            <p:ph type="body" sz="quarter" idx="20" hasCustomPrompt="1"/>
          </p:nvPr>
        </p:nvSpPr>
        <p:spPr>
          <a:xfrm>
            <a:off x="44165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3" name="Rectangle 11"/>
          <p:cNvSpPr>
            <a:spLocks noGrp="1"/>
          </p:cNvSpPr>
          <p:nvPr>
            <p:ph sz="quarter" idx="21"/>
          </p:nvPr>
        </p:nvSpPr>
        <p:spPr>
          <a:xfrm>
            <a:off x="44165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9" name="Rectangle 19"/>
          <p:cNvSpPr>
            <a:spLocks noGrp="1"/>
          </p:cNvSpPr>
          <p:nvPr>
            <p:ph type="dt" sz="half" idx="22"/>
          </p:nvPr>
        </p:nvSpPr>
        <p:spPr/>
        <p:txBody>
          <a:bodyPr/>
          <a:lstStyle>
            <a:extLst/>
          </a:lstStyle>
          <a:p>
            <a:pPr algn="r"/>
            <a:fld id="{FEC9D3F2-7140-49B9-866C-D21246A5836E}" type="datetime1">
              <a:rPr/>
              <a:pPr algn="r"/>
              <a:t>28/6/2006</a:t>
            </a:fld>
            <a:endParaRPr kumimoji="0" lang="fr-FR"/>
          </a:p>
        </p:txBody>
      </p:sp>
      <p:sp>
        <p:nvSpPr>
          <p:cNvPr id="20" name="Rectangle 20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2" name="Rectangle 22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o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16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7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8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3017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0" name="Rectangle 11"/>
          <p:cNvSpPr>
            <a:spLocks noGrp="1"/>
          </p:cNvSpPr>
          <p:nvPr>
            <p:ph sz="quarter" idx="17"/>
          </p:nvPr>
        </p:nvSpPr>
        <p:spPr>
          <a:xfrm>
            <a:off x="3017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1" name="Rectangle 8"/>
          <p:cNvSpPr>
            <a:spLocks noGrp="1"/>
          </p:cNvSpPr>
          <p:nvPr>
            <p:ph type="body" sz="quarter" idx="18" hasCustomPrompt="1"/>
          </p:nvPr>
        </p:nvSpPr>
        <p:spPr>
          <a:xfrm>
            <a:off x="44196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4" name="Rectangle 11"/>
          <p:cNvSpPr>
            <a:spLocks noGrp="1"/>
          </p:cNvSpPr>
          <p:nvPr>
            <p:ph sz="quarter" idx="19"/>
          </p:nvPr>
        </p:nvSpPr>
        <p:spPr>
          <a:xfrm>
            <a:off x="4419600" y="609600"/>
            <a:ext cx="3962400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5" name="Rectangle 8"/>
          <p:cNvSpPr>
            <a:spLocks noGrp="1"/>
          </p:cNvSpPr>
          <p:nvPr>
            <p:ph type="body" sz="quarter" idx="20" hasCustomPrompt="1"/>
          </p:nvPr>
        </p:nvSpPr>
        <p:spPr>
          <a:xfrm>
            <a:off x="44165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6" name="Rectangle 11"/>
          <p:cNvSpPr>
            <a:spLocks noGrp="1"/>
          </p:cNvSpPr>
          <p:nvPr>
            <p:ph sz="quarter" idx="21"/>
          </p:nvPr>
        </p:nvSpPr>
        <p:spPr>
          <a:xfrm>
            <a:off x="44165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3" name="Rectangle 23"/>
          <p:cNvSpPr>
            <a:spLocks noGrp="1"/>
          </p:cNvSpPr>
          <p:nvPr>
            <p:ph type="dt" sz="half" idx="22"/>
          </p:nvPr>
        </p:nvSpPr>
        <p:spPr/>
        <p:txBody>
          <a:bodyPr/>
          <a:lstStyle>
            <a:extLst/>
          </a:lstStyle>
          <a:p>
            <a:pPr algn="r"/>
            <a:fld id="{CBEC585F-C108-48D6-9331-6628A0FBB73B}" type="datetime1">
              <a:rPr/>
              <a:pPr algn="r"/>
              <a:t>28/6/2006</a:t>
            </a:fld>
            <a:endParaRPr kumimoji="0" lang="fr-FR"/>
          </a:p>
        </p:txBody>
      </p:sp>
      <p:sp>
        <p:nvSpPr>
          <p:cNvPr id="27" name="Rectangle 27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8" name="Rectangle 28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oses : 1 Gauche, 3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10" name="Rectangle 8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8" name="Rectangle 11"/>
          <p:cNvSpPr>
            <a:spLocks noGrp="1"/>
          </p:cNvSpPr>
          <p:nvPr>
            <p:ph sz="quarter" idx="16"/>
          </p:nvPr>
        </p:nvSpPr>
        <p:spPr>
          <a:xfrm>
            <a:off x="4419600" y="609600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9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0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56388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2" name="Rectangle 8"/>
          <p:cNvSpPr>
            <a:spLocks noGrp="1"/>
          </p:cNvSpPr>
          <p:nvPr>
            <p:ph type="body" sz="quarter" idx="17" hasCustomPrompt="1"/>
          </p:nvPr>
        </p:nvSpPr>
        <p:spPr>
          <a:xfrm>
            <a:off x="4416552" y="234086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3" name="Rectangle 11"/>
          <p:cNvSpPr>
            <a:spLocks noGrp="1"/>
          </p:cNvSpPr>
          <p:nvPr>
            <p:ph sz="quarter" idx="18"/>
          </p:nvPr>
        </p:nvSpPr>
        <p:spPr>
          <a:xfrm>
            <a:off x="4416552" y="256946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4" name="Rectangle 8"/>
          <p:cNvSpPr>
            <a:spLocks noGrp="1"/>
          </p:cNvSpPr>
          <p:nvPr>
            <p:ph type="body" sz="quarter" idx="19" hasCustomPrompt="1"/>
          </p:nvPr>
        </p:nvSpPr>
        <p:spPr>
          <a:xfrm>
            <a:off x="4419600" y="429158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5" name="Rectangle 11"/>
          <p:cNvSpPr>
            <a:spLocks noGrp="1"/>
          </p:cNvSpPr>
          <p:nvPr>
            <p:ph sz="quarter" idx="20"/>
          </p:nvPr>
        </p:nvSpPr>
        <p:spPr>
          <a:xfrm>
            <a:off x="4419600" y="452018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7" name="Rectangle 17"/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extLst/>
          </a:lstStyle>
          <a:p>
            <a:pPr algn="r"/>
            <a:fld id="{7293A964-5F5E-47DC-ABD9-08A6A9FFD04F}" type="datetime1">
              <a:rPr/>
              <a:pPr algn="r"/>
              <a:t>28/6/2006</a:t>
            </a:fld>
            <a:endParaRPr kumimoji="0" lang="fr-FR"/>
          </a:p>
        </p:txBody>
      </p:sp>
      <p:sp>
        <p:nvSpPr>
          <p:cNvPr id="18" name="Rectangle 18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1" name="Rectangle 21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oses : 3 Gauche, 1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18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4416552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1" name="Rectangle 11"/>
          <p:cNvSpPr>
            <a:spLocks noGrp="1"/>
          </p:cNvSpPr>
          <p:nvPr>
            <p:ph sz="quarter" idx="15"/>
          </p:nvPr>
        </p:nvSpPr>
        <p:spPr>
          <a:xfrm>
            <a:off x="4416552" y="609600"/>
            <a:ext cx="3962400" cy="56388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9" name="Rectangle 8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0" name="Rectangle 11"/>
          <p:cNvSpPr>
            <a:spLocks noGrp="1"/>
          </p:cNvSpPr>
          <p:nvPr>
            <p:ph sz="quarter" idx="16"/>
          </p:nvPr>
        </p:nvSpPr>
        <p:spPr>
          <a:xfrm>
            <a:off x="304800" y="609600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3" name="Rectangle 8"/>
          <p:cNvSpPr>
            <a:spLocks noGrp="1"/>
          </p:cNvSpPr>
          <p:nvPr>
            <p:ph type="body" sz="quarter" idx="17" hasCustomPrompt="1"/>
          </p:nvPr>
        </p:nvSpPr>
        <p:spPr>
          <a:xfrm>
            <a:off x="301752" y="234086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4" name="Rectangle 11"/>
          <p:cNvSpPr>
            <a:spLocks noGrp="1"/>
          </p:cNvSpPr>
          <p:nvPr>
            <p:ph sz="quarter" idx="18"/>
          </p:nvPr>
        </p:nvSpPr>
        <p:spPr>
          <a:xfrm>
            <a:off x="301752" y="256946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5" name="Rectangle 8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429158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6" name="Rectangle 11"/>
          <p:cNvSpPr>
            <a:spLocks noGrp="1"/>
          </p:cNvSpPr>
          <p:nvPr>
            <p:ph sz="quarter" idx="20"/>
          </p:nvPr>
        </p:nvSpPr>
        <p:spPr>
          <a:xfrm>
            <a:off x="304800" y="452018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7" name="Rectangle 17"/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extLst/>
          </a:lstStyle>
          <a:p>
            <a:pPr algn="r"/>
            <a:fld id="{968C9C2A-D3B8-4543-8A47-F59C20C16D9A}" type="datetime1">
              <a:rPr/>
              <a:pPr algn="r"/>
              <a:t>28/6/2006</a:t>
            </a:fld>
            <a:endParaRPr kumimoji="0" lang="fr-FR"/>
          </a:p>
        </p:txBody>
      </p:sp>
      <p:sp>
        <p:nvSpPr>
          <p:cNvPr id="19" name="Rectangle 1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0" name="Rectangle 20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oses : 2 Gauche, 3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23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4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5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3017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6" name="Rectangle 11"/>
          <p:cNvSpPr>
            <a:spLocks noGrp="1"/>
          </p:cNvSpPr>
          <p:nvPr>
            <p:ph sz="quarter" idx="17"/>
          </p:nvPr>
        </p:nvSpPr>
        <p:spPr>
          <a:xfrm>
            <a:off x="3017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8" name="Rectangle 8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9" name="Rectangle 11"/>
          <p:cNvSpPr>
            <a:spLocks noGrp="1"/>
          </p:cNvSpPr>
          <p:nvPr>
            <p:ph sz="quarter" idx="18"/>
          </p:nvPr>
        </p:nvSpPr>
        <p:spPr>
          <a:xfrm>
            <a:off x="4419600" y="609600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31" name="Rectangle 8"/>
          <p:cNvSpPr>
            <a:spLocks noGrp="1"/>
          </p:cNvSpPr>
          <p:nvPr>
            <p:ph type="body" sz="quarter" idx="19" hasCustomPrompt="1"/>
          </p:nvPr>
        </p:nvSpPr>
        <p:spPr>
          <a:xfrm>
            <a:off x="4416552" y="234086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32" name="Rectangle 11"/>
          <p:cNvSpPr>
            <a:spLocks noGrp="1"/>
          </p:cNvSpPr>
          <p:nvPr>
            <p:ph sz="quarter" idx="20"/>
          </p:nvPr>
        </p:nvSpPr>
        <p:spPr>
          <a:xfrm>
            <a:off x="4416552" y="256946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33" name="Rectangle 8"/>
          <p:cNvSpPr>
            <a:spLocks noGrp="1"/>
          </p:cNvSpPr>
          <p:nvPr>
            <p:ph type="body" sz="quarter" idx="21" hasCustomPrompt="1"/>
          </p:nvPr>
        </p:nvSpPr>
        <p:spPr>
          <a:xfrm>
            <a:off x="4419600" y="429158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34" name="Rectangle 11"/>
          <p:cNvSpPr>
            <a:spLocks noGrp="1"/>
          </p:cNvSpPr>
          <p:nvPr>
            <p:ph sz="quarter" idx="22"/>
          </p:nvPr>
        </p:nvSpPr>
        <p:spPr>
          <a:xfrm>
            <a:off x="4419600" y="452018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6" name="Rectangle 16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extLst/>
          </a:lstStyle>
          <a:p>
            <a:pPr algn="r"/>
            <a:fld id="{29ED4C97-3C5D-482A-99AD-AD992C3024DE}" type="datetime1">
              <a:rPr/>
              <a:pPr algn="r"/>
              <a:t>28/6/2006</a:t>
            </a:fld>
            <a:endParaRPr kumimoji="0" lang="fr-FR"/>
          </a:p>
        </p:txBody>
      </p:sp>
      <p:sp>
        <p:nvSpPr>
          <p:cNvPr id="17" name="Rectangle 17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18" name="Rectangle 18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oses : 3 Gauche, 2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21" name="Rectangle 8"/>
          <p:cNvSpPr>
            <a:spLocks noGrp="1"/>
          </p:cNvSpPr>
          <p:nvPr>
            <p:ph type="body" sz="quarter" idx="14" hasCustomPrompt="1"/>
          </p:nvPr>
        </p:nvSpPr>
        <p:spPr>
          <a:xfrm>
            <a:off x="307848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2" name="Rectangle 11"/>
          <p:cNvSpPr>
            <a:spLocks noGrp="1"/>
          </p:cNvSpPr>
          <p:nvPr>
            <p:ph sz="quarter" idx="16"/>
          </p:nvPr>
        </p:nvSpPr>
        <p:spPr>
          <a:xfrm>
            <a:off x="307848" y="609600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5" name="Rectangle 8"/>
          <p:cNvSpPr>
            <a:spLocks noGrp="1"/>
          </p:cNvSpPr>
          <p:nvPr>
            <p:ph type="body" sz="quarter" idx="17" hasCustomPrompt="1"/>
          </p:nvPr>
        </p:nvSpPr>
        <p:spPr>
          <a:xfrm>
            <a:off x="304800" y="234086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6" name="Rectangle 11"/>
          <p:cNvSpPr>
            <a:spLocks noGrp="1"/>
          </p:cNvSpPr>
          <p:nvPr>
            <p:ph sz="quarter" idx="18"/>
          </p:nvPr>
        </p:nvSpPr>
        <p:spPr>
          <a:xfrm>
            <a:off x="304800" y="256946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7" name="Rectangle 8"/>
          <p:cNvSpPr>
            <a:spLocks noGrp="1"/>
          </p:cNvSpPr>
          <p:nvPr>
            <p:ph type="body" sz="quarter" idx="19" hasCustomPrompt="1"/>
          </p:nvPr>
        </p:nvSpPr>
        <p:spPr>
          <a:xfrm>
            <a:off x="307848" y="429158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8" name="Rectangle 11"/>
          <p:cNvSpPr>
            <a:spLocks noGrp="1"/>
          </p:cNvSpPr>
          <p:nvPr>
            <p:ph sz="quarter" idx="20"/>
          </p:nvPr>
        </p:nvSpPr>
        <p:spPr>
          <a:xfrm>
            <a:off x="307848" y="452018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2" name="Rectangle 8"/>
          <p:cNvSpPr>
            <a:spLocks noGrp="1"/>
          </p:cNvSpPr>
          <p:nvPr>
            <p:ph type="body" sz="quarter" idx="21" hasCustomPrompt="1"/>
          </p:nvPr>
        </p:nvSpPr>
        <p:spPr>
          <a:xfrm>
            <a:off x="44196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3" name="Rectangle 11"/>
          <p:cNvSpPr>
            <a:spLocks noGrp="1"/>
          </p:cNvSpPr>
          <p:nvPr>
            <p:ph sz="quarter" idx="22"/>
          </p:nvPr>
        </p:nvSpPr>
        <p:spPr>
          <a:xfrm>
            <a:off x="4419600" y="609600"/>
            <a:ext cx="3962400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5" name="Rectangle 8"/>
          <p:cNvSpPr>
            <a:spLocks noGrp="1"/>
          </p:cNvSpPr>
          <p:nvPr>
            <p:ph type="body" sz="quarter" idx="23" hasCustomPrompt="1"/>
          </p:nvPr>
        </p:nvSpPr>
        <p:spPr>
          <a:xfrm>
            <a:off x="44165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6" name="Rectangle 11"/>
          <p:cNvSpPr>
            <a:spLocks noGrp="1"/>
          </p:cNvSpPr>
          <p:nvPr>
            <p:ph sz="quarter" idx="24"/>
          </p:nvPr>
        </p:nvSpPr>
        <p:spPr>
          <a:xfrm>
            <a:off x="44165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7" name="Rectangle 17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extLst/>
          </a:lstStyle>
          <a:p>
            <a:pPr algn="r"/>
            <a:fld id="{3EF8FEE9-63ED-4C1B-8C25-9B47C2DA1E72}" type="datetime1">
              <a:rPr/>
              <a:pPr algn="r"/>
              <a:t>28/6/2006</a:t>
            </a:fld>
            <a:endParaRPr kumimoji="0" lang="fr-FR"/>
          </a:p>
        </p:txBody>
      </p:sp>
      <p:sp>
        <p:nvSpPr>
          <p:cNvPr id="18" name="Rectangle 18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3" name="Rectangle 23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erre tomb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9" name="Rectangle 6"/>
          <p:cNvSpPr/>
          <p:nvPr/>
        </p:nvSpPr>
        <p:spPr>
          <a:xfrm>
            <a:off x="1371600" y="14478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8" name="Rectangle 6"/>
          <p:cNvSpPr/>
          <p:nvPr/>
        </p:nvSpPr>
        <p:spPr>
          <a:xfrm>
            <a:off x="1371600" y="38862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26" name="Rectangle 6"/>
          <p:cNvSpPr/>
          <p:nvPr/>
        </p:nvSpPr>
        <p:spPr>
          <a:xfrm>
            <a:off x="3505200" y="14478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25" name="Rectangle 6"/>
          <p:cNvSpPr/>
          <p:nvPr/>
        </p:nvSpPr>
        <p:spPr>
          <a:xfrm>
            <a:off x="3505200" y="38862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31" name="Rectangle 6"/>
          <p:cNvSpPr/>
          <p:nvPr/>
        </p:nvSpPr>
        <p:spPr>
          <a:xfrm>
            <a:off x="5638800" y="14478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3" name="Rectangle 6"/>
          <p:cNvSpPr/>
          <p:nvPr/>
        </p:nvSpPr>
        <p:spPr>
          <a:xfrm>
            <a:off x="5638800" y="38862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24" name="Rectangle 10"/>
          <p:cNvSpPr>
            <a:spLocks noGrp="1"/>
          </p:cNvSpPr>
          <p:nvPr>
            <p:ph type="pic" sz="quarter" idx="13" hasCustomPrompt="1"/>
          </p:nvPr>
        </p:nvSpPr>
        <p:spPr>
          <a:xfrm>
            <a:off x="1524000" y="1600200"/>
            <a:ext cx="1371600" cy="685800"/>
          </a:xfrm>
        </p:spPr>
        <p:txBody>
          <a:bodyPr/>
          <a:lstStyle>
            <a:extLst/>
          </a:lstStyle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19" name="Rectangle 10"/>
          <p:cNvSpPr>
            <a:spLocks noGrp="1"/>
          </p:cNvSpPr>
          <p:nvPr>
            <p:ph type="pic" sz="quarter" idx="29" hasCustomPrompt="1"/>
          </p:nvPr>
        </p:nvSpPr>
        <p:spPr>
          <a:xfrm>
            <a:off x="1524000" y="4038600"/>
            <a:ext cx="1371600" cy="685800"/>
          </a:xfrm>
        </p:spPr>
        <p:txBody>
          <a:bodyPr/>
          <a:lstStyle>
            <a:extLst/>
          </a:lstStyle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27" name="Rectangle 10"/>
          <p:cNvSpPr>
            <a:spLocks noGrp="1"/>
          </p:cNvSpPr>
          <p:nvPr>
            <p:ph type="pic" sz="quarter" idx="17" hasCustomPrompt="1"/>
          </p:nvPr>
        </p:nvSpPr>
        <p:spPr>
          <a:xfrm>
            <a:off x="3657600" y="1600200"/>
            <a:ext cx="1371600" cy="685800"/>
          </a:xfrm>
        </p:spPr>
        <p:txBody>
          <a:bodyPr/>
          <a:lstStyle>
            <a:extLst/>
          </a:lstStyle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11" name="Rectangle 10"/>
          <p:cNvSpPr>
            <a:spLocks noGrp="1"/>
          </p:cNvSpPr>
          <p:nvPr>
            <p:ph type="pic" sz="quarter" idx="30" hasCustomPrompt="1"/>
          </p:nvPr>
        </p:nvSpPr>
        <p:spPr>
          <a:xfrm>
            <a:off x="3657600" y="4038600"/>
            <a:ext cx="1371600" cy="685800"/>
          </a:xfrm>
        </p:spPr>
        <p:txBody>
          <a:bodyPr/>
          <a:lstStyle>
            <a:extLst/>
          </a:lstStyle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4" name="Rectangle 10"/>
          <p:cNvSpPr>
            <a:spLocks noGrp="1"/>
          </p:cNvSpPr>
          <p:nvPr>
            <p:ph type="pic" sz="quarter" idx="21" hasCustomPrompt="1"/>
          </p:nvPr>
        </p:nvSpPr>
        <p:spPr>
          <a:xfrm>
            <a:off x="5791200" y="1600200"/>
            <a:ext cx="1371600" cy="685800"/>
          </a:xfrm>
        </p:spPr>
        <p:txBody>
          <a:bodyPr/>
          <a:lstStyle>
            <a:extLst/>
          </a:lstStyle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15" name="Rectangle 10"/>
          <p:cNvSpPr>
            <a:spLocks noGrp="1"/>
          </p:cNvSpPr>
          <p:nvPr>
            <p:ph type="pic" sz="quarter" idx="31" hasCustomPrompt="1"/>
          </p:nvPr>
        </p:nvSpPr>
        <p:spPr>
          <a:xfrm>
            <a:off x="5791200" y="4038600"/>
            <a:ext cx="1371600" cy="685800"/>
          </a:xfrm>
        </p:spPr>
        <p:txBody>
          <a:bodyPr/>
          <a:lstStyle>
            <a:extLst/>
          </a:lstStyle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7" name="Rectangle 12"/>
          <p:cNvSpPr>
            <a:spLocks noGrp="1"/>
          </p:cNvSpPr>
          <p:nvPr>
            <p:ph type="body" sz="quarter" idx="14" hasCustomPrompt="1"/>
          </p:nvPr>
        </p:nvSpPr>
        <p:spPr>
          <a:xfrm>
            <a:off x="1524000" y="28956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28" name="Rectangle 12"/>
          <p:cNvSpPr>
            <a:spLocks noGrp="1"/>
          </p:cNvSpPr>
          <p:nvPr>
            <p:ph type="body" sz="quarter" idx="33" hasCustomPrompt="1"/>
          </p:nvPr>
        </p:nvSpPr>
        <p:spPr>
          <a:xfrm>
            <a:off x="1524000" y="53340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30" name="Rectangle 12"/>
          <p:cNvSpPr>
            <a:spLocks noGrp="1"/>
          </p:cNvSpPr>
          <p:nvPr>
            <p:ph type="body" sz="quarter" idx="18" hasCustomPrompt="1"/>
          </p:nvPr>
        </p:nvSpPr>
        <p:spPr>
          <a:xfrm>
            <a:off x="3657600" y="28956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13" name="Rectangle 12"/>
          <p:cNvSpPr>
            <a:spLocks noGrp="1"/>
          </p:cNvSpPr>
          <p:nvPr>
            <p:ph type="body" sz="quarter" idx="34" hasCustomPrompt="1"/>
          </p:nvPr>
        </p:nvSpPr>
        <p:spPr>
          <a:xfrm>
            <a:off x="3657600" y="53340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14" name="Rectangle 12"/>
          <p:cNvSpPr>
            <a:spLocks noGrp="1"/>
          </p:cNvSpPr>
          <p:nvPr>
            <p:ph type="body" sz="quarter" idx="22" hasCustomPrompt="1"/>
          </p:nvPr>
        </p:nvSpPr>
        <p:spPr>
          <a:xfrm>
            <a:off x="5791200" y="28956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2" name="Rectangle 12"/>
          <p:cNvSpPr>
            <a:spLocks noGrp="1"/>
          </p:cNvSpPr>
          <p:nvPr>
            <p:ph type="body" sz="quarter" idx="35" hasCustomPrompt="1"/>
          </p:nvPr>
        </p:nvSpPr>
        <p:spPr>
          <a:xfrm>
            <a:off x="5791200" y="53340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44" name="Rectangle 11"/>
          <p:cNvSpPr>
            <a:spLocks noGrp="1"/>
          </p:cNvSpPr>
          <p:nvPr>
            <p:ph type="body" sz="quarter" idx="15" hasCustomPrompt="1"/>
          </p:nvPr>
        </p:nvSpPr>
        <p:spPr>
          <a:xfrm>
            <a:off x="1524000" y="32004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35" name="Rectangle 11"/>
          <p:cNvSpPr>
            <a:spLocks noGrp="1"/>
          </p:cNvSpPr>
          <p:nvPr>
            <p:ph type="body" sz="quarter" idx="37" hasCustomPrompt="1"/>
          </p:nvPr>
        </p:nvSpPr>
        <p:spPr>
          <a:xfrm>
            <a:off x="1524000" y="56388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34" name="Rectangle 11"/>
          <p:cNvSpPr>
            <a:spLocks noGrp="1"/>
          </p:cNvSpPr>
          <p:nvPr>
            <p:ph type="body" sz="quarter" idx="19" hasCustomPrompt="1"/>
          </p:nvPr>
        </p:nvSpPr>
        <p:spPr>
          <a:xfrm>
            <a:off x="3657600" y="32004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40" name="Rectangle 11"/>
          <p:cNvSpPr>
            <a:spLocks noGrp="1"/>
          </p:cNvSpPr>
          <p:nvPr>
            <p:ph type="body" sz="quarter" idx="38" hasCustomPrompt="1"/>
          </p:nvPr>
        </p:nvSpPr>
        <p:spPr>
          <a:xfrm>
            <a:off x="3657600" y="56388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38" name="Rectangle 11"/>
          <p:cNvSpPr>
            <a:spLocks noGrp="1"/>
          </p:cNvSpPr>
          <p:nvPr>
            <p:ph type="body" sz="quarter" idx="23" hasCustomPrompt="1"/>
          </p:nvPr>
        </p:nvSpPr>
        <p:spPr>
          <a:xfrm>
            <a:off x="5791200" y="32004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33" name="Rectangle 11"/>
          <p:cNvSpPr>
            <a:spLocks noGrp="1"/>
          </p:cNvSpPr>
          <p:nvPr>
            <p:ph type="body" sz="quarter" idx="39" hasCustomPrompt="1"/>
          </p:nvPr>
        </p:nvSpPr>
        <p:spPr>
          <a:xfrm>
            <a:off x="5791200" y="56388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5" name="Rectangle 14"/>
          <p:cNvSpPr>
            <a:spLocks noGrp="1"/>
          </p:cNvSpPr>
          <p:nvPr>
            <p:ph type="body" sz="quarter" idx="16" hasCustomPrompt="1"/>
          </p:nvPr>
        </p:nvSpPr>
        <p:spPr>
          <a:xfrm>
            <a:off x="1524000" y="22860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56" name="Rectangle 14"/>
          <p:cNvSpPr>
            <a:spLocks noGrp="1"/>
          </p:cNvSpPr>
          <p:nvPr>
            <p:ph type="body" sz="quarter" idx="41" hasCustomPrompt="1"/>
          </p:nvPr>
        </p:nvSpPr>
        <p:spPr>
          <a:xfrm>
            <a:off x="1524000" y="47244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62" name="Rectangle 14"/>
          <p:cNvSpPr>
            <a:spLocks noGrp="1"/>
          </p:cNvSpPr>
          <p:nvPr>
            <p:ph type="body" sz="quarter" idx="20" hasCustomPrompt="1"/>
          </p:nvPr>
        </p:nvSpPr>
        <p:spPr>
          <a:xfrm>
            <a:off x="3657600" y="22860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37" name="Rectangle 14"/>
          <p:cNvSpPr>
            <a:spLocks noGrp="1"/>
          </p:cNvSpPr>
          <p:nvPr>
            <p:ph type="body" sz="quarter" idx="42" hasCustomPrompt="1"/>
          </p:nvPr>
        </p:nvSpPr>
        <p:spPr>
          <a:xfrm>
            <a:off x="3657600" y="47244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41" name="Rectangle 14"/>
          <p:cNvSpPr>
            <a:spLocks noGrp="1"/>
          </p:cNvSpPr>
          <p:nvPr>
            <p:ph type="body" sz="quarter" idx="24" hasCustomPrompt="1"/>
          </p:nvPr>
        </p:nvSpPr>
        <p:spPr>
          <a:xfrm>
            <a:off x="5791200" y="22860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52" name="Rectangle 14"/>
          <p:cNvSpPr>
            <a:spLocks noGrp="1"/>
          </p:cNvSpPr>
          <p:nvPr>
            <p:ph type="body" sz="quarter" idx="43" hasCustomPrompt="1"/>
          </p:nvPr>
        </p:nvSpPr>
        <p:spPr>
          <a:xfrm>
            <a:off x="5791200" y="47244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39" name="Rectangle 51"/>
          <p:cNvSpPr>
            <a:spLocks noGrp="1"/>
          </p:cNvSpPr>
          <p:nvPr>
            <p:ph type="body" sz="quarter" idx="46"/>
          </p:nvPr>
        </p:nvSpPr>
        <p:spPr>
          <a:xfrm>
            <a:off x="304800" y="381000"/>
            <a:ext cx="8077200" cy="838200"/>
          </a:xfrm>
        </p:spPr>
        <p:txBody>
          <a:bodyPr/>
          <a:lstStyle>
            <a:lvl1pPr eaLnBrk="1" latinLnBrk="0" hangingPunct="1">
              <a:defRPr kumimoji="0" lang="fr-FR" sz="1200"/>
            </a:lvl1pPr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</p:txBody>
      </p:sp>
      <p:sp>
        <p:nvSpPr>
          <p:cNvPr id="42" name="Rectangle 42"/>
          <p:cNvSpPr>
            <a:spLocks noGrp="1"/>
          </p:cNvSpPr>
          <p:nvPr>
            <p:ph type="dt" sz="half" idx="47"/>
          </p:nvPr>
        </p:nvSpPr>
        <p:spPr/>
        <p:txBody>
          <a:bodyPr/>
          <a:lstStyle>
            <a:extLst/>
          </a:lstStyle>
          <a:p>
            <a:pPr algn="r"/>
            <a:fld id="{E8BD303E-7304-41BE-B693-A76D7275A3B0}" type="datetime1">
              <a:rPr/>
              <a:pPr algn="r"/>
              <a:t>28/6/2006</a:t>
            </a:fld>
            <a:endParaRPr kumimoji="0" lang="fr-FR"/>
          </a:p>
        </p:txBody>
      </p:sp>
      <p:sp>
        <p:nvSpPr>
          <p:cNvPr id="43" name="Rectangle 43"/>
          <p:cNvSpPr>
            <a:spLocks noGrp="1"/>
          </p:cNvSpPr>
          <p:nvPr>
            <p:ph type="sldNum" sz="quarter" idx="48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45" name="Rectangle 45"/>
          <p:cNvSpPr>
            <a:spLocks noGrp="1"/>
          </p:cNvSpPr>
          <p:nvPr>
            <p:ph type="ftr" sz="quarter" idx="49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5"/>
          <p:cNvSpPr>
            <a:spLocks noGrp="1"/>
          </p:cNvSpPr>
          <p:nvPr>
            <p:ph type="sldNum" sz="quarter" idx="11"/>
          </p:nvPr>
        </p:nvSpPr>
        <p:spPr>
          <a:xfrm>
            <a:off x="6477000" y="6477000"/>
            <a:ext cx="1021080" cy="304800"/>
          </a:xfrm>
        </p:spPr>
        <p:txBody>
          <a:bodyPr anchor="ctr"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16" name="Rectangle 1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  <p:sp>
        <p:nvSpPr>
          <p:cNvPr id="8" name="Rectangle 10"/>
          <p:cNvSpPr/>
          <p:nvPr userDrawn="1"/>
        </p:nvSpPr>
        <p:spPr>
          <a:xfrm>
            <a:off x="0" y="0"/>
            <a:ext cx="9144000" cy="4038600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228600" y="6477000"/>
            <a:ext cx="1600200" cy="304800"/>
          </a:xfrm>
        </p:spPr>
        <p:txBody>
          <a:bodyPr anchor="ctr"/>
          <a:lstStyle>
            <a:lvl1pPr algn="l" eaLnBrk="1" latinLnBrk="0" hangingPunct="1">
              <a:defRPr kumimoji="0" lang="fr-FR">
                <a:solidFill>
                  <a:srgbClr val="A0A0A0"/>
                </a:solidFill>
              </a:defRPr>
            </a:lvl1pPr>
            <a:extLst/>
          </a:lstStyle>
          <a:p>
            <a:fld id="{5A8D346D-A53F-433C-9D37-45A337EA482C}" type="datetime1">
              <a:rPr/>
              <a:pPr/>
              <a:t>28/6/2006</a:t>
            </a:fld>
            <a:endParaRPr kumimoji="0" lang="fr-FR"/>
          </a:p>
        </p:txBody>
      </p:sp>
      <p:sp>
        <p:nvSpPr>
          <p:cNvPr id="9" name="Rectangle 10"/>
          <p:cNvSpPr/>
          <p:nvPr userDrawn="1"/>
        </p:nvSpPr>
        <p:spPr>
          <a:xfrm>
            <a:off x="0" y="3786190"/>
            <a:ext cx="9144000" cy="1143000"/>
          </a:xfrm>
          <a:prstGeom prst="rect">
            <a:avLst/>
          </a:prstGeom>
          <a:solidFill>
            <a:schemeClr val="accent6">
              <a:shade val="75000"/>
            </a:schemeClr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285720" y="3857628"/>
            <a:ext cx="7239000" cy="1075184"/>
          </a:xfrm>
          <a:prstGeom prst="rect">
            <a:avLst/>
          </a:prstGeom>
          <a:noFill/>
        </p:spPr>
        <p:txBody>
          <a:bodyPr vert="horz">
            <a:normAutofit/>
          </a:bodyPr>
          <a:lstStyle>
            <a:lvl1pPr algn="l" eaLnBrk="1" latinLnBrk="0" hangingPunct="1">
              <a:defRPr kumimoji="0" lang="fr-FR" sz="2800" b="0" cap="all" spc="150" baseline="0">
                <a:solidFill>
                  <a:schemeClr val="bg1"/>
                </a:solidFill>
              </a:defRPr>
            </a:lvl1pPr>
            <a:extLst/>
          </a:lstStyle>
          <a:p>
            <a:pPr eaLnBrk="1" latinLnBrk="0" hangingPunct="1"/>
            <a:r>
              <a:rPr lang="fr-FR" dirty="0" smtClean="0"/>
              <a:t>Modifiez le style du titre</a:t>
            </a:r>
            <a:endParaRPr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4901766"/>
            <a:ext cx="9144000" cy="27432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pic>
        <p:nvPicPr>
          <p:cNvPr id="1026" name="Image 29" descr="logo pt aplati_Arrière-plan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5627802"/>
            <a:ext cx="876672" cy="121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7956376" y="5445224"/>
            <a:ext cx="1164704" cy="1393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 userDrawn="1"/>
        </p:nvSpPr>
        <p:spPr>
          <a:xfrm>
            <a:off x="3779912" y="381000"/>
            <a:ext cx="4429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i="1" dirty="0" smtClean="0">
                <a:solidFill>
                  <a:srgbClr val="C00000"/>
                </a:solidFill>
              </a:rPr>
              <a:t>EN TRAVAUX … </a:t>
            </a:r>
            <a:endParaRPr lang="fr-FR" sz="2800" b="1" i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7"/>
          <p:cNvSpPr>
            <a:spLocks noGrp="1"/>
          </p:cNvSpPr>
          <p:nvPr>
            <p:ph type="body" sz="quarter" idx="13" hasCustomPrompt="1"/>
          </p:nvPr>
        </p:nvSpPr>
        <p:spPr>
          <a:xfrm>
            <a:off x="310896" y="3810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3" name="Rectangle 37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" y="838200"/>
            <a:ext cx="7391400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1" name="Rectangle 37"/>
          <p:cNvSpPr>
            <a:spLocks noGrp="1"/>
          </p:cNvSpPr>
          <p:nvPr>
            <p:ph type="body" sz="quarter" idx="17" hasCustomPrompt="1"/>
          </p:nvPr>
        </p:nvSpPr>
        <p:spPr>
          <a:xfrm>
            <a:off x="310896" y="12954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5" name="Rectangle 37"/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17526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 baseline="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7" name="Rectangle 37"/>
          <p:cNvSpPr>
            <a:spLocks noGrp="1"/>
          </p:cNvSpPr>
          <p:nvPr>
            <p:ph type="body" sz="quarter" idx="21" hasCustomPrompt="1"/>
          </p:nvPr>
        </p:nvSpPr>
        <p:spPr>
          <a:xfrm>
            <a:off x="310896" y="22098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 baseline="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9" name="Rectangle 37"/>
          <p:cNvSpPr>
            <a:spLocks noGrp="1"/>
          </p:cNvSpPr>
          <p:nvPr>
            <p:ph type="body" sz="quarter" idx="23" hasCustomPrompt="1"/>
          </p:nvPr>
        </p:nvSpPr>
        <p:spPr>
          <a:xfrm>
            <a:off x="310896" y="26670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51" name="Rectangle 37"/>
          <p:cNvSpPr>
            <a:spLocks noGrp="1"/>
          </p:cNvSpPr>
          <p:nvPr>
            <p:ph type="body" sz="quarter" idx="25" hasCustomPrompt="1"/>
          </p:nvPr>
        </p:nvSpPr>
        <p:spPr>
          <a:xfrm>
            <a:off x="310896" y="31242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53" name="Rectangle 37"/>
          <p:cNvSpPr>
            <a:spLocks noGrp="1"/>
          </p:cNvSpPr>
          <p:nvPr>
            <p:ph type="body" sz="quarter" idx="27" hasCustomPrompt="1"/>
          </p:nvPr>
        </p:nvSpPr>
        <p:spPr>
          <a:xfrm>
            <a:off x="310896" y="35814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55" name="Rectangle 37"/>
          <p:cNvSpPr>
            <a:spLocks noGrp="1"/>
          </p:cNvSpPr>
          <p:nvPr>
            <p:ph type="body" sz="quarter" idx="29" hasCustomPrompt="1"/>
          </p:nvPr>
        </p:nvSpPr>
        <p:spPr>
          <a:xfrm>
            <a:off x="310896" y="40386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 baseline="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57" name="Rectangle 37"/>
          <p:cNvSpPr>
            <a:spLocks noGrp="1"/>
          </p:cNvSpPr>
          <p:nvPr>
            <p:ph type="body" sz="quarter" idx="31" hasCustomPrompt="1"/>
          </p:nvPr>
        </p:nvSpPr>
        <p:spPr>
          <a:xfrm>
            <a:off x="310896" y="44958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26" name="Rectangle 37"/>
          <p:cNvSpPr>
            <a:spLocks noGrp="1"/>
          </p:cNvSpPr>
          <p:nvPr>
            <p:ph type="body" sz="quarter" idx="33" hasCustomPrompt="1"/>
          </p:nvPr>
        </p:nvSpPr>
        <p:spPr>
          <a:xfrm>
            <a:off x="310896" y="49530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28" name="Rectangle 37"/>
          <p:cNvSpPr>
            <a:spLocks noGrp="1"/>
          </p:cNvSpPr>
          <p:nvPr>
            <p:ph type="body" sz="quarter" idx="35" hasCustomPrompt="1"/>
          </p:nvPr>
        </p:nvSpPr>
        <p:spPr>
          <a:xfrm>
            <a:off x="310896" y="54102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98" name="Rectangle 37"/>
          <p:cNvSpPr>
            <a:spLocks noGrp="1"/>
          </p:cNvSpPr>
          <p:nvPr>
            <p:ph type="body" sz="quarter" idx="14" hasCustomPrompt="1"/>
          </p:nvPr>
        </p:nvSpPr>
        <p:spPr>
          <a:xfrm>
            <a:off x="7696200" y="3810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44" name="Rectangle 37"/>
          <p:cNvSpPr>
            <a:spLocks noGrp="1"/>
          </p:cNvSpPr>
          <p:nvPr>
            <p:ph type="body" sz="quarter" idx="16" hasCustomPrompt="1"/>
          </p:nvPr>
        </p:nvSpPr>
        <p:spPr>
          <a:xfrm>
            <a:off x="7696200" y="8382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42" name="Rectangle 37"/>
          <p:cNvSpPr>
            <a:spLocks noGrp="1"/>
          </p:cNvSpPr>
          <p:nvPr>
            <p:ph type="body" sz="quarter" idx="18" hasCustomPrompt="1"/>
          </p:nvPr>
        </p:nvSpPr>
        <p:spPr>
          <a:xfrm>
            <a:off x="7696200" y="12954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46" name="Rectangle 37"/>
          <p:cNvSpPr>
            <a:spLocks noGrp="1"/>
          </p:cNvSpPr>
          <p:nvPr>
            <p:ph type="body" sz="quarter" idx="20" hasCustomPrompt="1"/>
          </p:nvPr>
        </p:nvSpPr>
        <p:spPr>
          <a:xfrm>
            <a:off x="7696200" y="17526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48" name="Rectangle 37"/>
          <p:cNvSpPr>
            <a:spLocks noGrp="1"/>
          </p:cNvSpPr>
          <p:nvPr>
            <p:ph type="body" sz="quarter" idx="22" hasCustomPrompt="1"/>
          </p:nvPr>
        </p:nvSpPr>
        <p:spPr>
          <a:xfrm>
            <a:off x="7696200" y="22098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0" name="Rectangle 37"/>
          <p:cNvSpPr>
            <a:spLocks noGrp="1"/>
          </p:cNvSpPr>
          <p:nvPr>
            <p:ph type="body" sz="quarter" idx="24" hasCustomPrompt="1"/>
          </p:nvPr>
        </p:nvSpPr>
        <p:spPr>
          <a:xfrm>
            <a:off x="7696200" y="26670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2" name="Rectangle 37"/>
          <p:cNvSpPr>
            <a:spLocks noGrp="1"/>
          </p:cNvSpPr>
          <p:nvPr>
            <p:ph type="body" sz="quarter" idx="26" hasCustomPrompt="1"/>
          </p:nvPr>
        </p:nvSpPr>
        <p:spPr>
          <a:xfrm>
            <a:off x="7696200" y="31242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4" name="Rectangle 37"/>
          <p:cNvSpPr>
            <a:spLocks noGrp="1"/>
          </p:cNvSpPr>
          <p:nvPr>
            <p:ph type="body" sz="quarter" idx="28" hasCustomPrompt="1"/>
          </p:nvPr>
        </p:nvSpPr>
        <p:spPr>
          <a:xfrm>
            <a:off x="7696200" y="35814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6" name="Rectangle 37"/>
          <p:cNvSpPr>
            <a:spLocks noGrp="1"/>
          </p:cNvSpPr>
          <p:nvPr>
            <p:ph type="body" sz="quarter" idx="30" hasCustomPrompt="1"/>
          </p:nvPr>
        </p:nvSpPr>
        <p:spPr>
          <a:xfrm>
            <a:off x="7696200" y="40386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8" name="Rectangle 37"/>
          <p:cNvSpPr>
            <a:spLocks noGrp="1"/>
          </p:cNvSpPr>
          <p:nvPr>
            <p:ph type="body" sz="quarter" idx="32" hasCustomPrompt="1"/>
          </p:nvPr>
        </p:nvSpPr>
        <p:spPr>
          <a:xfrm>
            <a:off x="7696200" y="44958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27" name="Rectangle 37"/>
          <p:cNvSpPr>
            <a:spLocks noGrp="1"/>
          </p:cNvSpPr>
          <p:nvPr>
            <p:ph type="body" sz="quarter" idx="34" hasCustomPrompt="1"/>
          </p:nvPr>
        </p:nvSpPr>
        <p:spPr>
          <a:xfrm>
            <a:off x="7696200" y="49530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29" name="Rectangle 37"/>
          <p:cNvSpPr>
            <a:spLocks noGrp="1"/>
          </p:cNvSpPr>
          <p:nvPr>
            <p:ph type="body" sz="quarter" idx="36" hasCustomPrompt="1"/>
          </p:nvPr>
        </p:nvSpPr>
        <p:spPr>
          <a:xfrm>
            <a:off x="7696200" y="54102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30" name="Rectangle 37"/>
          <p:cNvSpPr>
            <a:spLocks noGrp="1"/>
          </p:cNvSpPr>
          <p:nvPr>
            <p:ph type="body" sz="quarter" idx="37" hasCustomPrompt="1"/>
          </p:nvPr>
        </p:nvSpPr>
        <p:spPr>
          <a:xfrm>
            <a:off x="310896" y="58674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>
            <a:noAutofit/>
          </a:bodyPr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31" name="Rectangle 37"/>
          <p:cNvSpPr>
            <a:spLocks noGrp="1"/>
          </p:cNvSpPr>
          <p:nvPr>
            <p:ph type="body" sz="quarter" idx="38" hasCustomPrompt="1"/>
          </p:nvPr>
        </p:nvSpPr>
        <p:spPr>
          <a:xfrm>
            <a:off x="7696200" y="58674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32" name="Rectangle 32"/>
          <p:cNvSpPr>
            <a:spLocks noGrp="1"/>
          </p:cNvSpPr>
          <p:nvPr>
            <p:ph type="dt" sz="half" idx="39"/>
          </p:nvPr>
        </p:nvSpPr>
        <p:spPr/>
        <p:txBody>
          <a:bodyPr/>
          <a:lstStyle>
            <a:lvl1pPr eaLnBrk="1" latinLnBrk="0" hangingPunct="1">
              <a:defRPr kumimoji="0" lang="fr-FR" sz="1100"/>
            </a:lvl1pPr>
            <a:extLst/>
          </a:lstStyle>
          <a:p>
            <a:pPr algn="r"/>
            <a:fld id="{F17F374F-8F2E-42FC-B8C0-8EDFCA32CD96}" type="datetime1">
              <a:rPr kumimoji="0" lang="fr-FR" sz="1100"/>
              <a:pPr algn="r"/>
              <a:t>20/03/2012</a:t>
            </a:fld>
            <a:endParaRPr kumimoji="0" lang="fr-FR" sz="1100"/>
          </a:p>
        </p:txBody>
      </p:sp>
      <p:sp>
        <p:nvSpPr>
          <p:cNvPr id="33" name="Rectangle 33"/>
          <p:cNvSpPr>
            <a:spLocks noGrp="1"/>
          </p:cNvSpPr>
          <p:nvPr>
            <p:ph type="sldNum" sz="quarter" idx="40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34" name="Rectangle 34"/>
          <p:cNvSpPr>
            <a:spLocks noGrp="1"/>
          </p:cNvSpPr>
          <p:nvPr>
            <p:ph type="ftr" sz="quarter" idx="41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4038600"/>
            <a:ext cx="9144000" cy="609600"/>
          </a:xfrm>
          <a:prstGeom prst="rect">
            <a:avLst/>
          </a:prstGeom>
          <a:solidFill>
            <a:schemeClr val="accent6">
              <a:shade val="75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228600" y="4114800"/>
            <a:ext cx="7239000" cy="533400"/>
          </a:xfrm>
          <a:prstGeom prst="rect">
            <a:avLst/>
          </a:prstGeom>
          <a:noFill/>
        </p:spPr>
        <p:txBody>
          <a:bodyPr vert="horz"/>
          <a:lstStyle>
            <a:lvl1pPr algn="l" eaLnBrk="1" latinLnBrk="0" hangingPunct="1">
              <a:defRPr kumimoji="0" lang="fr-FR"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kumimoji="0" lang="fr-FR" smtClean="0"/>
              <a:t>Modifiez le style du titre</a:t>
            </a:r>
            <a:endParaRPr kumimoji="0" lang="fr-FR"/>
          </a:p>
        </p:txBody>
      </p:sp>
      <p:sp>
        <p:nvSpPr>
          <p:cNvPr id="3" name="Rectangle 3"/>
          <p:cNvSpPr>
            <a:spLocks noGrp="1"/>
          </p:cNvSpPr>
          <p:nvPr>
            <p:ph type="dt" sz="half" idx="10"/>
          </p:nvPr>
        </p:nvSpPr>
        <p:spPr>
          <a:xfrm>
            <a:off x="228600" y="6477000"/>
            <a:ext cx="1600200" cy="304800"/>
          </a:xfrm>
        </p:spPr>
        <p:txBody>
          <a:bodyPr anchor="ctr"/>
          <a:lstStyle>
            <a:lvl1pPr algn="l" eaLnBrk="1" latinLnBrk="0" hangingPunct="1">
              <a:defRPr kumimoji="0" lang="fr-FR">
                <a:solidFill>
                  <a:srgbClr val="A0A0A0"/>
                </a:solidFill>
              </a:defRPr>
            </a:lvl1pPr>
            <a:extLst/>
          </a:lstStyle>
          <a:p>
            <a:fld id="{5A8D346D-A53F-433C-9D37-45A337EA482C}" type="datetime1">
              <a:rPr/>
              <a:pPr/>
              <a:t>28/6/2006</a:t>
            </a:fld>
            <a:endParaRPr kumimoji="0" lang="fr-FR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11"/>
          </p:nvPr>
        </p:nvSpPr>
        <p:spPr>
          <a:xfrm>
            <a:off x="2705100" y="6477000"/>
            <a:ext cx="3733800" cy="304800"/>
          </a:xfrm>
        </p:spPr>
        <p:txBody>
          <a:bodyPr/>
          <a:lstStyle>
            <a:lvl1pPr eaLnBrk="1" latinLnBrk="0" hangingPunct="1">
              <a:defRPr kumimoji="0" lang="fr-FR">
                <a:solidFill>
                  <a:schemeClr val="bg1"/>
                </a:solidFill>
              </a:defRPr>
            </a:lvl1pPr>
            <a:extLst/>
          </a:lstStyle>
          <a:p>
            <a:endParaRPr kumimoji="0" lang="fr-FR">
              <a:solidFill>
                <a:schemeClr val="bg1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6477000" y="6477000"/>
            <a:ext cx="1021080" cy="304800"/>
          </a:xfrm>
        </p:spPr>
        <p:txBody>
          <a:bodyPr anchor="ctr"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pic>
        <p:nvPicPr>
          <p:cNvPr id="10" name="Rectangle 9"/>
          <p:cNvPicPr>
            <a:picLocks noChangeAspect="1"/>
          </p:cNvPicPr>
          <p:nvPr/>
        </p:nvPicPr>
        <p:blipFill>
          <a:blip r:embed="rId2">
            <a:duotone>
              <a:schemeClr val="accent4"/>
              <a:srgbClr val="FFFFFF"/>
            </a:duotone>
          </a:blip>
          <a:stretch>
            <a:fillRect/>
          </a:stretch>
        </p:blipFill>
        <p:spPr>
          <a:xfrm>
            <a:off x="7601712" y="6239256"/>
            <a:ext cx="838200" cy="616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 userDrawn="1"/>
        </p:nvSpPr>
        <p:spPr>
          <a:xfrm>
            <a:off x="0" y="4645880"/>
            <a:ext cx="9144000" cy="27432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12" name="ZoneTexte 11"/>
          <p:cNvSpPr txBox="1"/>
          <p:nvPr userDrawn="1"/>
        </p:nvSpPr>
        <p:spPr>
          <a:xfrm>
            <a:off x="3779912" y="381000"/>
            <a:ext cx="4429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i="1" dirty="0" smtClean="0">
                <a:solidFill>
                  <a:srgbClr val="C00000"/>
                </a:solidFill>
              </a:rPr>
              <a:t>EN TRAVAUX … </a:t>
            </a:r>
            <a:endParaRPr lang="fr-FR" sz="2800" b="1" i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algn="r"/>
            <a:fld id="{73B9D0E9-7F95-4423-9114-95494EF8154E}" type="datetime1">
              <a:rPr/>
              <a:pPr algn="r"/>
              <a:t>6/28/2006</a:t>
            </a:fld>
            <a:endParaRPr kumimoji="0" lang="fr-FR"/>
          </a:p>
        </p:txBody>
      </p:sp>
      <p:sp>
        <p:nvSpPr>
          <p:cNvPr id="8" name="Rectangle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9" name="Rectangle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  <p:sp>
        <p:nvSpPr>
          <p:cNvPr id="5" name="ZoneTexte 4"/>
          <p:cNvSpPr txBox="1"/>
          <p:nvPr userDrawn="1"/>
        </p:nvSpPr>
        <p:spPr>
          <a:xfrm>
            <a:off x="3779912" y="381000"/>
            <a:ext cx="4429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i="1" dirty="0" smtClean="0">
                <a:solidFill>
                  <a:srgbClr val="C00000"/>
                </a:solidFill>
              </a:rPr>
              <a:t>EN TRAVAUX … </a:t>
            </a:r>
            <a:endParaRPr lang="fr-FR" sz="2800" b="1" i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1"/>
          <p:cNvSpPr>
            <a:spLocks noGrp="1"/>
          </p:cNvSpPr>
          <p:nvPr>
            <p:ph sz="quarter" idx="15"/>
          </p:nvPr>
        </p:nvSpPr>
        <p:spPr>
          <a:xfrm>
            <a:off x="304800" y="980728"/>
            <a:ext cx="7839100" cy="5267672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400"/>
            </a:lvl1pPr>
            <a:lvl2pPr marL="800100" indent="-342900">
              <a:buFontTx/>
              <a:buBlip>
                <a:blip r:embed="rId2"/>
              </a:buBlip>
              <a:defRPr sz="2000"/>
            </a:lvl2pPr>
            <a:lvl3pPr marL="1257300" indent="-342900">
              <a:buClr>
                <a:srgbClr val="C00000"/>
              </a:buClr>
              <a:buFont typeface="Cambria" pitchFamily="18" charset="0"/>
              <a:buChar char="⇒"/>
              <a:defRPr sz="2000"/>
            </a:lvl3pPr>
            <a:lvl4pPr marL="1714500" indent="-342900">
              <a:buFontTx/>
              <a:buBlip>
                <a:blip r:embed="rId2"/>
              </a:buBlip>
              <a:defRPr sz="2000"/>
            </a:lvl4pPr>
            <a:lvl5pPr marL="2171700" indent="-342900">
              <a:buFontTx/>
              <a:buBlip>
                <a:blip r:embed="rId2"/>
              </a:buBlip>
              <a:defRPr sz="2000"/>
            </a:lvl5pPr>
            <a:extLst/>
          </a:lstStyle>
          <a:p>
            <a:pPr lvl="0" eaLnBrk="1" latinLnBrk="0" hangingPunct="1"/>
            <a:r>
              <a:rPr lang="fr-FR" dirty="0" smtClean="0"/>
              <a:t>Modifiez les styles du texte du masque</a:t>
            </a:r>
          </a:p>
          <a:p>
            <a:pPr lvl="1" eaLnBrk="1" latinLnBrk="0" hangingPunct="1"/>
            <a:r>
              <a:rPr lang="fr-FR" dirty="0" smtClean="0"/>
              <a:t>Deuxième niveau</a:t>
            </a:r>
          </a:p>
          <a:p>
            <a:pPr lvl="2" eaLnBrk="1" latinLnBrk="0" hangingPunct="1"/>
            <a:r>
              <a:rPr lang="fr-FR" dirty="0" smtClean="0"/>
              <a:t>Troisième niveau</a:t>
            </a:r>
          </a:p>
          <a:p>
            <a:pPr lvl="3" eaLnBrk="1" latinLnBrk="0" hangingPunct="1"/>
            <a:r>
              <a:rPr lang="fr-FR" dirty="0" smtClean="0"/>
              <a:t>Quatrième niveau</a:t>
            </a:r>
          </a:p>
          <a:p>
            <a:pPr lvl="4" eaLnBrk="1" latinLnBrk="0" hangingPunct="1"/>
            <a:r>
              <a:rPr lang="fr-FR" dirty="0" smtClean="0"/>
              <a:t>Cinquième niveau</a:t>
            </a:r>
            <a:endParaRPr dirty="0"/>
          </a:p>
        </p:txBody>
      </p:sp>
      <p:sp>
        <p:nvSpPr>
          <p:cNvPr id="9" name="Rectangle 9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extLst/>
          </a:lstStyle>
          <a:p>
            <a:pPr algn="r"/>
            <a:fld id="{828FD173-2CB3-4214-8741-970D8D476901}" type="datetime1">
              <a:rPr/>
              <a:pPr algn="r"/>
              <a:t>28/6/2006</a:t>
            </a:fld>
            <a:endParaRPr kumimoji="0" lang="fr-FR"/>
          </a:p>
        </p:txBody>
      </p:sp>
      <p:sp>
        <p:nvSpPr>
          <p:cNvPr id="10" name="Rectangle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12" name="Rectangle 12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  <p:sp>
        <p:nvSpPr>
          <p:cNvPr id="13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8077200" cy="527720"/>
          </a:xfrm>
          <a:solidFill>
            <a:schemeClr val="accent6">
              <a:shade val="75000"/>
            </a:schemeClr>
          </a:solidFill>
        </p:spPr>
        <p:txBody>
          <a:bodyPr>
            <a:normAutofit/>
          </a:bodyPr>
          <a:lstStyle>
            <a:lvl1pPr eaLnBrk="1" latinLnBrk="0" hangingPunct="1">
              <a:defRPr kumimoji="0" lang="fr-FR" sz="2800" b="1" cap="all" baseline="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 dirty="0"/>
              <a:t>Cliquez pour ajouter un titre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3779912" y="381000"/>
            <a:ext cx="4429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i="1" dirty="0" smtClean="0">
                <a:solidFill>
                  <a:srgbClr val="C00000"/>
                </a:solidFill>
              </a:rPr>
              <a:t>EN TRAVAUX … </a:t>
            </a:r>
            <a:endParaRPr lang="fr-FR" sz="2800" b="1" i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o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9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56388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4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4416552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5" name="Rectangle 11"/>
          <p:cNvSpPr>
            <a:spLocks noGrp="1"/>
          </p:cNvSpPr>
          <p:nvPr>
            <p:ph sz="quarter" idx="17"/>
          </p:nvPr>
        </p:nvSpPr>
        <p:spPr>
          <a:xfrm>
            <a:off x="4416552" y="609600"/>
            <a:ext cx="3962400" cy="56388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dirty="0" smtClean="0"/>
              <a:t>Modifiez les styles du texte du masque</a:t>
            </a:r>
          </a:p>
          <a:p>
            <a:pPr lvl="1" eaLnBrk="1" latinLnBrk="0" hangingPunct="1"/>
            <a:r>
              <a:rPr lang="fr-FR" dirty="0" smtClean="0"/>
              <a:t>Deuxième niveau</a:t>
            </a:r>
          </a:p>
          <a:p>
            <a:pPr lvl="2" eaLnBrk="1" latinLnBrk="0" hangingPunct="1"/>
            <a:r>
              <a:rPr lang="fr-FR" dirty="0" smtClean="0"/>
              <a:t>Troisième niveau</a:t>
            </a:r>
          </a:p>
          <a:p>
            <a:pPr lvl="3" eaLnBrk="1" latinLnBrk="0" hangingPunct="1"/>
            <a:r>
              <a:rPr lang="fr-FR" dirty="0" smtClean="0"/>
              <a:t>Quatrième niveau</a:t>
            </a:r>
          </a:p>
          <a:p>
            <a:pPr lvl="4" eaLnBrk="1" latinLnBrk="0" hangingPunct="1"/>
            <a:r>
              <a:rPr lang="fr-FR" dirty="0" smtClean="0"/>
              <a:t>Cinquième niveau</a:t>
            </a:r>
            <a:endParaRPr dirty="0"/>
          </a:p>
        </p:txBody>
      </p:sp>
      <p:sp>
        <p:nvSpPr>
          <p:cNvPr id="13" name="Rectangle 1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extLst/>
          </a:lstStyle>
          <a:p>
            <a:pPr algn="r"/>
            <a:fld id="{A1704A40-8D3B-4404-9986-2B5D36474D63}" type="datetime1">
              <a:rPr/>
              <a:pPr algn="r"/>
              <a:t>28/6/2006</a:t>
            </a:fld>
            <a:endParaRPr kumimoji="0" lang="fr-FR"/>
          </a:p>
        </p:txBody>
      </p:sp>
      <p:sp>
        <p:nvSpPr>
          <p:cNvPr id="16" name="Rectangle 1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17" name="Rectangle 17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oses : 2 Gauche, 1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9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8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5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3017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7" name="Rectangle 11"/>
          <p:cNvSpPr>
            <a:spLocks noGrp="1"/>
          </p:cNvSpPr>
          <p:nvPr>
            <p:ph sz="quarter" idx="17"/>
          </p:nvPr>
        </p:nvSpPr>
        <p:spPr>
          <a:xfrm>
            <a:off x="3017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0" name="Rectangle 8"/>
          <p:cNvSpPr>
            <a:spLocks noGrp="1"/>
          </p:cNvSpPr>
          <p:nvPr>
            <p:ph type="body" sz="quarter" idx="18" hasCustomPrompt="1"/>
          </p:nvPr>
        </p:nvSpPr>
        <p:spPr>
          <a:xfrm>
            <a:off x="4416552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1" name="Rectangle 11"/>
          <p:cNvSpPr>
            <a:spLocks noGrp="1"/>
          </p:cNvSpPr>
          <p:nvPr>
            <p:ph sz="quarter" idx="19"/>
          </p:nvPr>
        </p:nvSpPr>
        <p:spPr>
          <a:xfrm>
            <a:off x="4416552" y="609600"/>
            <a:ext cx="3962400" cy="56388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3" name="Rectangle 13"/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extLst/>
          </a:lstStyle>
          <a:p>
            <a:pPr algn="r"/>
            <a:fld id="{DE3B91AD-F2C9-43CB-A84C-1D5C130F2509}" type="datetime1">
              <a:rPr/>
              <a:pPr algn="r"/>
              <a:t>28/6/2006</a:t>
            </a:fld>
            <a:endParaRPr kumimoji="0" lang="fr-FR"/>
          </a:p>
        </p:txBody>
      </p:sp>
      <p:sp>
        <p:nvSpPr>
          <p:cNvPr id="19" name="Rectangle 1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2" name="Rectangle 22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oses : 1 Gauche, 2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13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4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56388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6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44196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7" name="Rectangle 11"/>
          <p:cNvSpPr>
            <a:spLocks noGrp="1"/>
          </p:cNvSpPr>
          <p:nvPr>
            <p:ph sz="quarter" idx="17"/>
          </p:nvPr>
        </p:nvSpPr>
        <p:spPr>
          <a:xfrm>
            <a:off x="4419600" y="609600"/>
            <a:ext cx="3962400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9" name="Rectangle 8"/>
          <p:cNvSpPr>
            <a:spLocks noGrp="1"/>
          </p:cNvSpPr>
          <p:nvPr>
            <p:ph type="body" sz="quarter" idx="18" hasCustomPrompt="1"/>
          </p:nvPr>
        </p:nvSpPr>
        <p:spPr>
          <a:xfrm>
            <a:off x="44165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0" name="Rectangle 11"/>
          <p:cNvSpPr>
            <a:spLocks noGrp="1"/>
          </p:cNvSpPr>
          <p:nvPr>
            <p:ph sz="quarter" idx="19"/>
          </p:nvPr>
        </p:nvSpPr>
        <p:spPr>
          <a:xfrm>
            <a:off x="44165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1" name="Rectangle 21"/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extLst/>
          </a:lstStyle>
          <a:p>
            <a:pPr algn="r"/>
            <a:fld id="{27D93220-918A-400D-B3FA-D8B22567DEBB}" type="datetime1">
              <a:rPr/>
              <a:pPr algn="r"/>
              <a:t>28/6/2006</a:t>
            </a:fld>
            <a:endParaRPr kumimoji="0" lang="fr-FR"/>
          </a:p>
        </p:txBody>
      </p:sp>
      <p:sp>
        <p:nvSpPr>
          <p:cNvPr id="22" name="Rectangle 2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3" name="Rectangle 23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"/>
          <p:cNvSpPr/>
          <p:nvPr/>
        </p:nvSpPr>
        <p:spPr>
          <a:xfrm>
            <a:off x="8215338" y="0"/>
            <a:ext cx="928662" cy="6858000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>
          <a:xfrm>
            <a:off x="304800" y="381000"/>
            <a:ext cx="7839100" cy="58674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fr-FR" dirty="0" smtClean="0"/>
              <a:t>Modifiez les styles du texte du masque</a:t>
            </a:r>
          </a:p>
          <a:p>
            <a:pPr lvl="1" eaLnBrk="1" latinLnBrk="0" hangingPunct="1"/>
            <a:r>
              <a:rPr kumimoji="0" lang="fr-FR" dirty="0" smtClean="0"/>
              <a:t>Deuxième niveau</a:t>
            </a:r>
          </a:p>
          <a:p>
            <a:pPr lvl="2" eaLnBrk="1" latinLnBrk="0" hangingPunct="1"/>
            <a:r>
              <a:rPr kumimoji="0" lang="fr-FR" dirty="0" smtClean="0"/>
              <a:t>Troisième niveau</a:t>
            </a:r>
          </a:p>
          <a:p>
            <a:pPr lvl="3" eaLnBrk="1" latinLnBrk="0" hangingPunct="1"/>
            <a:r>
              <a:rPr kumimoji="0" lang="fr-FR" dirty="0" smtClean="0"/>
              <a:t>Quatrième niveau</a:t>
            </a:r>
          </a:p>
          <a:p>
            <a:pPr lvl="4" eaLnBrk="1" latinLnBrk="0" hangingPunct="1"/>
            <a:r>
              <a:rPr kumimoji="0" lang="fr-FR" dirty="0" smtClean="0"/>
              <a:t>Cinquième niveau</a:t>
            </a:r>
            <a:endParaRPr kumimoji="0" lang="en-US" dirty="0"/>
          </a:p>
        </p:txBody>
      </p:sp>
      <p:sp>
        <p:nvSpPr>
          <p:cNvPr id="4" name="Rectangle 4"/>
          <p:cNvSpPr>
            <a:spLocks noGrp="1"/>
          </p:cNvSpPr>
          <p:nvPr>
            <p:ph type="dt" sz="half" idx="2"/>
          </p:nvPr>
        </p:nvSpPr>
        <p:spPr>
          <a:xfrm>
            <a:off x="7010400" y="76200"/>
            <a:ext cx="1371600" cy="22860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lang="fr-FR" sz="1000">
                <a:solidFill>
                  <a:schemeClr val="tx1">
                    <a:tint val="65000"/>
                  </a:schemeClr>
                </a:solidFill>
              </a:defRPr>
            </a:lvl1pPr>
            <a:extLst/>
          </a:lstStyle>
          <a:p>
            <a:pPr algn="r"/>
            <a:fld id="{CCD717AA-EA39-47F3-8A0A-15B3575EDB53}" type="datetime1">
              <a:rPr/>
              <a:pPr algn="r"/>
              <a:t>28/6/2006</a:t>
            </a:fld>
            <a:endParaRPr kumimoji="0" lang="fr-FR" sz="100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4"/>
          </p:nvPr>
        </p:nvSpPr>
        <p:spPr>
          <a:xfrm>
            <a:off x="6504432" y="6473952"/>
            <a:ext cx="990600" cy="304800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lang="fr-FR" sz="1000"/>
            </a:lvl1pPr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 sz="100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76200" cy="6858000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12" name="Rectangle 12"/>
          <p:cNvSpPr>
            <a:spLocks noGrp="1"/>
          </p:cNvSpPr>
          <p:nvPr>
            <p:ph type="ftr" sz="quarter" idx="3"/>
          </p:nvPr>
        </p:nvSpPr>
        <p:spPr>
          <a:xfrm>
            <a:off x="2705100" y="6477000"/>
            <a:ext cx="3733800" cy="304800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lang="fr-FR" sz="1000">
                <a:solidFill>
                  <a:sysClr val="windowText" lastClr="000000"/>
                </a:solidFill>
              </a:defRPr>
            </a:lvl1pPr>
            <a:extLst/>
          </a:lstStyle>
          <a:p>
            <a:endParaRPr kumimoji="0" lang="fr-FR" sz="1000">
              <a:solidFill>
                <a:sysClr val="windowText" lastClr="000000"/>
              </a:solidFill>
            </a:endParaRPr>
          </a:p>
        </p:txBody>
      </p:sp>
      <p:pic>
        <p:nvPicPr>
          <p:cNvPr id="15" name="Image 14" descr="logoPT transp2.png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8209102" y="5581686"/>
            <a:ext cx="934897" cy="1276338"/>
          </a:xfrm>
          <a:prstGeom prst="rect">
            <a:avLst/>
          </a:prstGeom>
        </p:spPr>
      </p:pic>
      <p:pic>
        <p:nvPicPr>
          <p:cNvPr id="16" name="Image 15" descr="JH_Calque 1.png"/>
          <p:cNvPicPr/>
          <p:nvPr userDrawn="1"/>
        </p:nvPicPr>
        <p:blipFill>
          <a:blip r:embed="rId19">
            <a:grayscl/>
          </a:blip>
          <a:srcRect l="8403"/>
          <a:stretch>
            <a:fillRect/>
          </a:stretch>
        </p:blipFill>
        <p:spPr>
          <a:xfrm>
            <a:off x="8286808" y="4766640"/>
            <a:ext cx="857224" cy="8100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Titre 28"/>
          <p:cNvSpPr txBox="1">
            <a:spLocks/>
          </p:cNvSpPr>
          <p:nvPr userDrawn="1"/>
        </p:nvSpPr>
        <p:spPr>
          <a:xfrm>
            <a:off x="8209102" y="381000"/>
            <a:ext cx="934898" cy="5867400"/>
          </a:xfrm>
          <a:prstGeom prst="rect">
            <a:avLst/>
          </a:prstGeom>
        </p:spPr>
        <p:txBody>
          <a:bodyPr vert="vert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0" cap="sm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Transmission de puissance mécanique</a:t>
            </a:r>
            <a:endParaRPr kumimoji="0" lang="fr-FR" sz="2400" b="0" i="0" u="none" strike="noStrike" kern="0" cap="small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ZoneTexte 13"/>
          <p:cNvSpPr txBox="1"/>
          <p:nvPr userDrawn="1"/>
        </p:nvSpPr>
        <p:spPr>
          <a:xfrm>
            <a:off x="3779912" y="908720"/>
            <a:ext cx="4429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i="1" dirty="0" smtClean="0">
                <a:solidFill>
                  <a:srgbClr val="C00000"/>
                </a:solidFill>
              </a:rPr>
              <a:t>EN TRAVAUX … </a:t>
            </a:r>
            <a:endParaRPr lang="fr-FR" sz="2800" b="1" i="1" dirty="0">
              <a:solidFill>
                <a:srgbClr val="C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3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4" r:id="rId16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lang="fr-FR" sz="2400" cap="small" spc="0" baseline="0">
          <a:solidFill>
            <a:schemeClr val="bg1"/>
          </a:solidFill>
          <a:latin typeface="+mj-lt"/>
          <a:ea typeface="+mj-ea"/>
          <a:cs typeface="+mj-cs"/>
        </a:defRPr>
      </a:lvl1pPr>
      <a:extLst/>
    </p:titleStyle>
    <p:bodyStyle>
      <a:lvl1pPr marL="0" marR="0" indent="0" algn="l" rtl="0" eaLnBrk="1" latinLnBrk="0" hangingPunct="1">
        <a:spcBef>
          <a:spcPct val="20000"/>
        </a:spcBef>
        <a:buFontTx/>
        <a:buNone/>
        <a:defRPr kumimoji="0" lang="fr-FR" sz="1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FontTx/>
        <a:buNone/>
        <a:defRPr kumimoji="0" lang="fr-FR" sz="11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FontTx/>
        <a:buNone/>
        <a:defRPr kumimoji="0" lang="fr-FR" sz="11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FontTx/>
        <a:buNone/>
        <a:defRPr kumimoji="0" lang="fr-FR" sz="11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FontTx/>
        <a:buNone/>
        <a:defRPr kumimoji="0" lang="fr-FR" sz="11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kumimoji="0" lang="fr-FR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kumimoji="0" lang="fr-FR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kumimoji="0" lang="fr-FR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kumimoji="0" lang="fr-FR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hyperlink" Target="http://static.ddmcdn.com/gif/gear-worm.jpg" TargetMode="External"/><Relationship Id="rId4" Type="http://schemas.openxmlformats.org/officeDocument/2006/relationships/hyperlink" Target="http://www.geardesign.co.uk/images/gears/spur-gears.gif" TargetMode="External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5.gif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2c.ac-lille.fr/eiffel/cpge/animation9.html" TargetMode="External"/><Relationship Id="rId2" Type="http://schemas.openxmlformats.org/officeDocument/2006/relationships/hyperlink" Target="http://www2c.ac-lille.fr/eiffel/cpge/animation8.html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2c.ac-lille.fr/eiffel/cpge/animation67.html" TargetMode="External"/><Relationship Id="rId5" Type="http://schemas.openxmlformats.org/officeDocument/2006/relationships/hyperlink" Target="http://www2c.ac-lille.fr/eiffel/cpge/animation44.html" TargetMode="External"/><Relationship Id="rId4" Type="http://schemas.openxmlformats.org/officeDocument/2006/relationships/hyperlink" Target="http://www2c.ac-lille.fr/eiffel/cpge/animation11.html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eugart.de/var/ezflow_site/storage/images/media/images/produktbilder/customer-specific-parts-in-injection-or-machined-down-style/15077-1-ger-DE/Customer-specific-parts-in-injection-or-machined-down-style.jpg" TargetMode="External"/><Relationship Id="rId13" Type="http://schemas.openxmlformats.org/officeDocument/2006/relationships/image" Target="../media/image45.png"/><Relationship Id="rId3" Type="http://schemas.openxmlformats.org/officeDocument/2006/relationships/hyperlink" Target="http://philippe.fichou.pagesperso-orange.fr/documents/engrenages.pdf" TargetMode="External"/><Relationship Id="rId7" Type="http://schemas.openxmlformats.org/officeDocument/2006/relationships/hyperlink" Target="http://img.directindustry.fr/images_di/photo-m2/outil-de-brochage-coupe-droite-cannelures-droites-60463.jpg" TargetMode="External"/><Relationship Id="rId12" Type="http://schemas.openxmlformats.org/officeDocument/2006/relationships/image" Target="../media/image44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a7.idata.over-blog.com/480x432/1/42/07/65/dossier-3/coromill176.JPG" TargetMode="External"/><Relationship Id="rId11" Type="http://schemas.openxmlformats.org/officeDocument/2006/relationships/image" Target="../media/image43.jpeg"/><Relationship Id="rId5" Type="http://schemas.openxmlformats.org/officeDocument/2006/relationships/hyperlink" Target="http://www.hellopro.fr/images/produit-2/5/8/1/machines-a-tailler-par-fraise-mere-152185.jpg" TargetMode="External"/><Relationship Id="rId10" Type="http://schemas.openxmlformats.org/officeDocument/2006/relationships/image" Target="../media/image42.png"/><Relationship Id="rId4" Type="http://schemas.openxmlformats.org/officeDocument/2006/relationships/hyperlink" Target="http://www.machine-outil.com/gfx/produits/grand/3470-outil-fos.jpg" TargetMode="External"/><Relationship Id="rId9" Type="http://schemas.openxmlformats.org/officeDocument/2006/relationships/image" Target="../media/image4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2c.ac-lille.fr/eiffel/cpge/animation39.html" TargetMode="External"/><Relationship Id="rId2" Type="http://schemas.openxmlformats.org/officeDocument/2006/relationships/hyperlink" Target="http://www2c.ac-lille.fr/eiffel/cpge/animation13.html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hyperlink" Target="http://www.sasravey.fr/images/upload/sous_gamme/R%C3%A9ducteur_nord_cylindrique1.JPG" TargetMode="External"/><Relationship Id="rId4" Type="http://schemas.openxmlformats.org/officeDocument/2006/relationships/hyperlink" Target="http://www2c.ac-lille.fr/eiffel/cpge/animation52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5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2c.ac-lille.fr/eiffel/cpge/animation15.html" TargetMode="External"/><Relationship Id="rId2" Type="http://schemas.openxmlformats.org/officeDocument/2006/relationships/hyperlink" Target="http://www2c.ac-lille.fr/eiffel/cpge/animation14.html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2c.ac-lille.fr/eiffel/cpge/animation89.html" TargetMode="External"/><Relationship Id="rId4" Type="http://schemas.openxmlformats.org/officeDocument/2006/relationships/hyperlink" Target="http://www2c.ac-lille.fr/eiffel/cpge/animation60.html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://www.tribalzine.com/IMG/jpg/black-sky-studio.jpg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medias.pearl.fr/images/produits/zoom/P/PX4/PX4800.jpg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pierreprovot.files.wordpress.com/2010/01/ensemble.jpg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hyperlink" Target="http://www2c.ac-lille.fr/eiffel/cpge/animation34.html" TargetMode="External"/><Relationship Id="rId7" Type="http://schemas.openxmlformats.org/officeDocument/2006/relationships/hyperlink" Target="http://www.mecatronique-automation.com/upload/4a867598c59c39bkrp+.png" TargetMode="External"/><Relationship Id="rId2" Type="http://schemas.openxmlformats.org/officeDocument/2006/relationships/hyperlink" Target="http://www2c.ac-lille.fr/eiffel/cpge/animation10.html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2c.ac-lille.fr/eiffel/cpge/animation115.html" TargetMode="External"/><Relationship Id="rId5" Type="http://schemas.openxmlformats.org/officeDocument/2006/relationships/hyperlink" Target="http://www2c.ac-lille.fr/eiffel/cpge/animation92.html" TargetMode="External"/><Relationship Id="rId4" Type="http://schemas.openxmlformats.org/officeDocument/2006/relationships/hyperlink" Target="http://www2c.ac-lille.fr/eiffel/cpge/animation53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2c.ac-lille.fr/eiffel/cpge/animation28.html" TargetMode="External"/><Relationship Id="rId2" Type="http://schemas.openxmlformats.org/officeDocument/2006/relationships/hyperlink" Target="http://www2c.ac-lille.fr/eiffel/cpge/animation1.html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hyperlink" Target="http://www2c.ac-lille.fr/eiffel/cpge/animation92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2c.ac-lille.fr/eiffel/cpge/animation40.html" TargetMode="External"/><Relationship Id="rId2" Type="http://schemas.openxmlformats.org/officeDocument/2006/relationships/hyperlink" Target="http://www2c.ac-lille.fr/eiffel/cpge/animation29.html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hyperlink" Target="http://florestan.mathurin.free.fr/PCSI/Cours_pdf/Cours19.pdf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2c.ac-lille.fr/eiffel/cpge/animation101.html" TargetMode="External"/><Relationship Id="rId2" Type="http://schemas.openxmlformats.org/officeDocument/2006/relationships/hyperlink" Target="http://www2c.ac-lille.fr/eiffel/cpge/animation72.html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bberry.perso.neuf.fr/swcaddb/SwCadV2/Galerie/VisEcrouAnim3.gif" TargetMode="External"/><Relationship Id="rId2" Type="http://schemas.openxmlformats.org/officeDocument/2006/relationships/hyperlink" Target="http://www2c.ac-lille.fr/eiffel/cpge/animation96.html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2c.ac-lille.fr/eiffel/cpge/animation11.html" TargetMode="External"/><Relationship Id="rId7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jpeg"/><Relationship Id="rId5" Type="http://schemas.openxmlformats.org/officeDocument/2006/relationships/hyperlink" Target="http://www.usinenouvelle.com/expo/img/motoreducteurs-a-roue-000064147-4.jpg" TargetMode="External"/><Relationship Id="rId4" Type="http://schemas.openxmlformats.org/officeDocument/2006/relationships/hyperlink" Target="http://www2c.ac-lille.fr/eiffel/cpge/animation115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2c.ac-lille.fr/eiffel/cpge/animation25.html" TargetMode="External"/><Relationship Id="rId2" Type="http://schemas.openxmlformats.org/officeDocument/2006/relationships/hyperlink" Target="http://img.directindustry.fr/images_di/photo-m2/cardans-doubles-379839.jpg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commons/d/d5/Joint_homocin%C3%A9tique_Rzeppa_3D.png" TargetMode="External"/><Relationship Id="rId7" Type="http://schemas.openxmlformats.org/officeDocument/2006/relationships/image" Target="../media/image22.png"/><Relationship Id="rId2" Type="http://schemas.openxmlformats.org/officeDocument/2006/relationships/hyperlink" Target="http://2.bp.blogspot.com/-EFFAq8t0O7U/TfUzsiwoG5I/AAAAAAAAAFE/TvOfMzMTO3w/s1600/tripodjoint.jpg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://www.gkndriveline.com/drivelinecms/export/sites/driveline/images/products/propshafts/HSAC.jp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img.directindustry.fr/images_di/photo-g/accouplement-flexible-accouplement-oldham-422127.jpg" TargetMode="External"/><Relationship Id="rId2" Type="http://schemas.openxmlformats.org/officeDocument/2006/relationships/hyperlink" Target="http://www2c.ac-lille.fr/eiffel/cpge/animation19.html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fr.wikipedia.org/wiki/Fichier:Roue_libre_cliquet.svg" TargetMode="External"/><Relationship Id="rId7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hyperlink" Target="http://www.trialprod.com/catalog/product_info.php?cPath=53&amp;products_id=359" TargetMode="External"/><Relationship Id="rId4" Type="http://schemas.openxmlformats.org/officeDocument/2006/relationships/hyperlink" Target="http://fr.wikipedia.org/wiki/Fichier:Roue_libre2.sv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fr.wikipedia.org/wiki/Fichier:Cone_clutch.svg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hyperlink" Target="http://fr.wikipedia.org/wiki/Fichier:Embrayage_monodisque.jpg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3786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228600" y="3854014"/>
            <a:ext cx="8735888" cy="1075184"/>
          </a:xfrm>
        </p:spPr>
        <p:txBody>
          <a:bodyPr>
            <a:normAutofit fontScale="90000"/>
          </a:bodyPr>
          <a:lstStyle>
            <a:extLst/>
          </a:lstStyle>
          <a:p>
            <a:pPr algn="ctr"/>
            <a:r>
              <a:rPr lang="fr-FR" dirty="0" smtClean="0"/>
              <a:t>Cinématique</a:t>
            </a:r>
            <a:br>
              <a:rPr lang="fr-FR" dirty="0" smtClean="0"/>
            </a:br>
            <a:r>
              <a:rPr lang="fr-FR" dirty="0" smtClean="0"/>
              <a:t>Etude des systèmes de transmissions mécaniques</a:t>
            </a:r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357826"/>
            <a:ext cx="1507969" cy="100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4" b="25747"/>
          <a:stretch/>
        </p:blipFill>
        <p:spPr bwMode="auto">
          <a:xfrm>
            <a:off x="1903505" y="5357826"/>
            <a:ext cx="1673929" cy="100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84"/>
          <a:stretch/>
        </p:blipFill>
        <p:spPr bwMode="auto">
          <a:xfrm>
            <a:off x="3577434" y="5357826"/>
            <a:ext cx="1687399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833" y="5357826"/>
            <a:ext cx="1379187" cy="100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462" y="5357826"/>
            <a:ext cx="1512167" cy="1008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6" r="58317" b="29360"/>
          <a:stretch/>
        </p:blipFill>
        <p:spPr bwMode="auto">
          <a:xfrm>
            <a:off x="-451246" y="5357826"/>
            <a:ext cx="846782" cy="1007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10" cstate="print"/>
          <a:srcRect r="1663"/>
          <a:stretch>
            <a:fillRect/>
          </a:stretch>
        </p:blipFill>
        <p:spPr bwMode="auto">
          <a:xfrm>
            <a:off x="6643702" y="5357826"/>
            <a:ext cx="1471560" cy="10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Image 15" descr="robot_Calque 1.png"/>
          <p:cNvPicPr/>
          <p:nvPr/>
        </p:nvPicPr>
        <p:blipFill>
          <a:blip r:embed="rId11"/>
          <a:srcRect l="8022"/>
          <a:stretch>
            <a:fillRect/>
          </a:stretch>
        </p:blipFill>
        <p:spPr>
          <a:xfrm>
            <a:off x="642910" y="214290"/>
            <a:ext cx="2214578" cy="36306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fr-FR" dirty="0" smtClean="0"/>
              <a:t>Géométrie des engrenages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Modélisation dans les schémas cinématiques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 smtClean="0"/>
              <a:t>Transmission de puissance avec modification de le vitesse</a:t>
            </a:r>
            <a:endParaRPr lang="fr-F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78" y="1652613"/>
            <a:ext cx="1433512" cy="102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13394" y="6382618"/>
            <a:ext cx="6768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800" dirty="0">
                <a:hlinkClick r:id="rId4"/>
              </a:rPr>
              <a:t>http://</a:t>
            </a:r>
            <a:r>
              <a:rPr lang="fr-FR" sz="800" dirty="0" smtClean="0">
                <a:hlinkClick r:id="rId4"/>
              </a:rPr>
              <a:t>www.geardesign.co.uk/images/gears/spur-gears.gif</a:t>
            </a:r>
            <a:endParaRPr lang="fr-FR" sz="800" dirty="0" smtClean="0"/>
          </a:p>
          <a:p>
            <a:r>
              <a:rPr lang="fr-FR" sz="800" dirty="0">
                <a:hlinkClick r:id="rId5"/>
              </a:rPr>
              <a:t>http://</a:t>
            </a:r>
            <a:r>
              <a:rPr lang="fr-FR" sz="800" dirty="0" smtClean="0">
                <a:hlinkClick r:id="rId5"/>
              </a:rPr>
              <a:t>static.ddmcdn.com/gif/gear-worm.jpg</a:t>
            </a:r>
            <a:endParaRPr lang="fr-FR" sz="800" dirty="0" smtClean="0"/>
          </a:p>
          <a:p>
            <a:r>
              <a:rPr lang="fr-FR" sz="800" dirty="0"/>
              <a:t>http://static.ddmcdn.com/gif/gear-helical1.jpg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645" y="1685016"/>
            <a:ext cx="948091" cy="1023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647" y="1652616"/>
            <a:ext cx="1255580" cy="1023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575" y="1652613"/>
            <a:ext cx="1006729" cy="1023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042" y="1681583"/>
            <a:ext cx="1731076" cy="102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234478" y="2780928"/>
            <a:ext cx="1529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Roues cylindriques</a:t>
            </a:r>
          </a:p>
          <a:p>
            <a:pPr algn="ctr"/>
            <a:r>
              <a:rPr lang="fr-FR" sz="1200" dirty="0" smtClean="0"/>
              <a:t>Denture droite</a:t>
            </a:r>
            <a:endParaRPr lang="fr-FR" sz="1200" dirty="0"/>
          </a:p>
        </p:txBody>
      </p:sp>
      <p:sp>
        <p:nvSpPr>
          <p:cNvPr id="12" name="ZoneTexte 11"/>
          <p:cNvSpPr txBox="1"/>
          <p:nvPr/>
        </p:nvSpPr>
        <p:spPr>
          <a:xfrm>
            <a:off x="1714832" y="2780931"/>
            <a:ext cx="1529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Roues coniques</a:t>
            </a:r>
          </a:p>
          <a:p>
            <a:pPr algn="ctr"/>
            <a:r>
              <a:rPr lang="fr-FR" sz="1200" dirty="0" smtClean="0"/>
              <a:t>Denture droite</a:t>
            </a:r>
            <a:endParaRPr lang="fr-FR" sz="1200" dirty="0"/>
          </a:p>
        </p:txBody>
      </p:sp>
      <p:sp>
        <p:nvSpPr>
          <p:cNvPr id="13" name="ZoneTexte 12"/>
          <p:cNvSpPr txBox="1"/>
          <p:nvPr/>
        </p:nvSpPr>
        <p:spPr>
          <a:xfrm>
            <a:off x="3344975" y="2809897"/>
            <a:ext cx="1529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Roues cylindriques</a:t>
            </a:r>
          </a:p>
          <a:p>
            <a:pPr algn="ctr"/>
            <a:r>
              <a:rPr lang="fr-FR" sz="1200" dirty="0" smtClean="0"/>
              <a:t>Denture hélicoïdale</a:t>
            </a:r>
            <a:endParaRPr lang="fr-FR" sz="1200" dirty="0"/>
          </a:p>
        </p:txBody>
      </p:sp>
      <p:sp>
        <p:nvSpPr>
          <p:cNvPr id="14" name="ZoneTexte 13"/>
          <p:cNvSpPr txBox="1"/>
          <p:nvPr/>
        </p:nvSpPr>
        <p:spPr>
          <a:xfrm>
            <a:off x="4974334" y="2780925"/>
            <a:ext cx="1529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Roues coniques</a:t>
            </a:r>
          </a:p>
          <a:p>
            <a:pPr algn="ctr"/>
            <a:r>
              <a:rPr lang="fr-FR" sz="1200" dirty="0" smtClean="0"/>
              <a:t>Denture hélicoïdale</a:t>
            </a:r>
            <a:endParaRPr lang="fr-FR" sz="1200" dirty="0"/>
          </a:p>
        </p:txBody>
      </p:sp>
      <p:sp>
        <p:nvSpPr>
          <p:cNvPr id="15" name="ZoneTexte 14"/>
          <p:cNvSpPr txBox="1"/>
          <p:nvPr/>
        </p:nvSpPr>
        <p:spPr>
          <a:xfrm>
            <a:off x="6409085" y="2772942"/>
            <a:ext cx="1529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Roue et vis sans fin</a:t>
            </a:r>
          </a:p>
          <a:p>
            <a:pPr algn="ctr"/>
            <a:r>
              <a:rPr lang="fr-FR" sz="1200" dirty="0" smtClean="0"/>
              <a:t>Denture hélicoïdale</a:t>
            </a:r>
            <a:endParaRPr lang="fr-FR" sz="1200" dirty="0"/>
          </a:p>
        </p:txBody>
      </p:sp>
      <p:cxnSp>
        <p:nvCxnSpPr>
          <p:cNvPr id="7" name="Connecteur droit 6"/>
          <p:cNvCxnSpPr/>
          <p:nvPr/>
        </p:nvCxnSpPr>
        <p:spPr>
          <a:xfrm>
            <a:off x="951234" y="4437112"/>
            <a:ext cx="0" cy="86409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 flipH="1">
            <a:off x="843221" y="4437112"/>
            <a:ext cx="216026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 flipH="1">
            <a:off x="951234" y="4869160"/>
            <a:ext cx="308398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/>
          <p:nvPr/>
        </p:nvCxnSpPr>
        <p:spPr>
          <a:xfrm flipH="1">
            <a:off x="843221" y="5301208"/>
            <a:ext cx="216026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lipse 21"/>
          <p:cNvSpPr/>
          <p:nvPr/>
        </p:nvSpPr>
        <p:spPr>
          <a:xfrm>
            <a:off x="1331736" y="4437112"/>
            <a:ext cx="864000" cy="864096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4" name="Connecteur droit 33"/>
          <p:cNvCxnSpPr/>
          <p:nvPr/>
        </p:nvCxnSpPr>
        <p:spPr>
          <a:xfrm>
            <a:off x="1763736" y="4797152"/>
            <a:ext cx="0" cy="144016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/>
          <p:nvPr/>
        </p:nvCxnSpPr>
        <p:spPr>
          <a:xfrm rot="16200000">
            <a:off x="1763736" y="4799037"/>
            <a:ext cx="0" cy="144016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/>
          <p:nvPr/>
        </p:nvCxnSpPr>
        <p:spPr>
          <a:xfrm>
            <a:off x="2627784" y="5295453"/>
            <a:ext cx="0" cy="14977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/>
          <p:nvPr/>
        </p:nvCxnSpPr>
        <p:spPr>
          <a:xfrm flipH="1">
            <a:off x="2519771" y="4431357"/>
            <a:ext cx="216026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/>
          <p:nvPr/>
        </p:nvCxnSpPr>
        <p:spPr>
          <a:xfrm flipH="1">
            <a:off x="2867837" y="4860527"/>
            <a:ext cx="154199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 flipH="1">
            <a:off x="2519771" y="5295453"/>
            <a:ext cx="216026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llipse 42"/>
          <p:cNvSpPr/>
          <p:nvPr/>
        </p:nvSpPr>
        <p:spPr>
          <a:xfrm>
            <a:off x="3203944" y="4431357"/>
            <a:ext cx="864000" cy="864096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4" name="Connecteur droit 43"/>
          <p:cNvCxnSpPr/>
          <p:nvPr/>
        </p:nvCxnSpPr>
        <p:spPr>
          <a:xfrm>
            <a:off x="3635944" y="4791397"/>
            <a:ext cx="0" cy="144016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/>
          <p:nvPr/>
        </p:nvCxnSpPr>
        <p:spPr>
          <a:xfrm rot="16200000">
            <a:off x="3635944" y="4793282"/>
            <a:ext cx="0" cy="144016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/>
          <p:nvPr/>
        </p:nvCxnSpPr>
        <p:spPr>
          <a:xfrm flipH="1">
            <a:off x="2617890" y="4293096"/>
            <a:ext cx="240053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/>
          <p:nvPr/>
        </p:nvCxnSpPr>
        <p:spPr>
          <a:xfrm flipH="1">
            <a:off x="2627784" y="5445224"/>
            <a:ext cx="240053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/>
          <p:cNvCxnSpPr/>
          <p:nvPr/>
        </p:nvCxnSpPr>
        <p:spPr>
          <a:xfrm>
            <a:off x="2867837" y="4293096"/>
            <a:ext cx="0" cy="115212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/>
          <p:nvPr/>
        </p:nvCxnSpPr>
        <p:spPr>
          <a:xfrm>
            <a:off x="2627784" y="4293096"/>
            <a:ext cx="0" cy="14977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/>
          <p:cNvCxnSpPr>
            <a:endCxn id="43" idx="4"/>
          </p:cNvCxnSpPr>
          <p:nvPr/>
        </p:nvCxnSpPr>
        <p:spPr>
          <a:xfrm flipV="1">
            <a:off x="2723821" y="5295453"/>
            <a:ext cx="912123" cy="5755"/>
          </a:xfrm>
          <a:prstGeom prst="line">
            <a:avLst/>
          </a:prstGeom>
          <a:ln w="6350">
            <a:solidFill>
              <a:srgbClr val="00B05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/>
          <p:cNvCxnSpPr/>
          <p:nvPr/>
        </p:nvCxnSpPr>
        <p:spPr>
          <a:xfrm flipV="1">
            <a:off x="2758114" y="4425602"/>
            <a:ext cx="912123" cy="5755"/>
          </a:xfrm>
          <a:prstGeom prst="line">
            <a:avLst/>
          </a:prstGeom>
          <a:ln w="6350">
            <a:solidFill>
              <a:srgbClr val="00B05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/>
          <p:cNvCxnSpPr/>
          <p:nvPr/>
        </p:nvCxnSpPr>
        <p:spPr>
          <a:xfrm>
            <a:off x="4565787" y="4438997"/>
            <a:ext cx="0" cy="86409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/>
          <p:nvPr/>
        </p:nvCxnSpPr>
        <p:spPr>
          <a:xfrm flipH="1">
            <a:off x="4457774" y="4390037"/>
            <a:ext cx="186234" cy="12578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/>
          <p:cNvCxnSpPr/>
          <p:nvPr/>
        </p:nvCxnSpPr>
        <p:spPr>
          <a:xfrm flipH="1">
            <a:off x="4565787" y="4871045"/>
            <a:ext cx="308398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Ellipse 60"/>
          <p:cNvSpPr/>
          <p:nvPr/>
        </p:nvSpPr>
        <p:spPr>
          <a:xfrm>
            <a:off x="4946289" y="4438997"/>
            <a:ext cx="864000" cy="864096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2" name="Connecteur droit 61"/>
          <p:cNvCxnSpPr/>
          <p:nvPr/>
        </p:nvCxnSpPr>
        <p:spPr>
          <a:xfrm>
            <a:off x="5378289" y="4799037"/>
            <a:ext cx="0" cy="144016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/>
          <p:nvPr/>
        </p:nvCxnSpPr>
        <p:spPr>
          <a:xfrm rot="16200000">
            <a:off x="5378289" y="4800922"/>
            <a:ext cx="0" cy="144016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/>
          <p:nvPr/>
        </p:nvCxnSpPr>
        <p:spPr>
          <a:xfrm flipH="1" flipV="1">
            <a:off x="4462065" y="5232563"/>
            <a:ext cx="186234" cy="12578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llipse 66"/>
          <p:cNvSpPr/>
          <p:nvPr/>
        </p:nvSpPr>
        <p:spPr>
          <a:xfrm>
            <a:off x="6137591" y="4433241"/>
            <a:ext cx="864000" cy="864096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8" name="Connecteur droit 67"/>
          <p:cNvCxnSpPr/>
          <p:nvPr/>
        </p:nvCxnSpPr>
        <p:spPr>
          <a:xfrm>
            <a:off x="6569591" y="4793281"/>
            <a:ext cx="0" cy="144016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/>
          <p:nvPr/>
        </p:nvCxnSpPr>
        <p:spPr>
          <a:xfrm rot="16200000">
            <a:off x="6569591" y="4795166"/>
            <a:ext cx="0" cy="144016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9" name="Rectangle 2058"/>
          <p:cNvSpPr/>
          <p:nvPr/>
        </p:nvSpPr>
        <p:spPr>
          <a:xfrm>
            <a:off x="6189947" y="5303093"/>
            <a:ext cx="759287" cy="21413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70"/>
          <p:cNvCxnSpPr/>
          <p:nvPr/>
        </p:nvCxnSpPr>
        <p:spPr>
          <a:xfrm flipH="1">
            <a:off x="5881549" y="5410162"/>
            <a:ext cx="308398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/>
          <p:nvPr/>
        </p:nvCxnSpPr>
        <p:spPr>
          <a:xfrm flipH="1">
            <a:off x="6949234" y="5410162"/>
            <a:ext cx="308398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0" name="Groupe 2059"/>
          <p:cNvGrpSpPr/>
          <p:nvPr/>
        </p:nvGrpSpPr>
        <p:grpSpPr>
          <a:xfrm rot="2700000">
            <a:off x="6497583" y="5339399"/>
            <a:ext cx="144016" cy="144016"/>
            <a:chOff x="6649983" y="4945681"/>
            <a:chExt cx="144016" cy="144016"/>
          </a:xfrm>
        </p:grpSpPr>
        <p:cxnSp>
          <p:nvCxnSpPr>
            <p:cNvPr id="73" name="Connecteur droit 72"/>
            <p:cNvCxnSpPr/>
            <p:nvPr/>
          </p:nvCxnSpPr>
          <p:spPr>
            <a:xfrm>
              <a:off x="6721991" y="4945681"/>
              <a:ext cx="0" cy="144016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73"/>
            <p:cNvCxnSpPr/>
            <p:nvPr/>
          </p:nvCxnSpPr>
          <p:spPr>
            <a:xfrm rot="16200000">
              <a:off x="6721991" y="4947566"/>
              <a:ext cx="0" cy="144016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Rectangle 75"/>
          <p:cNvSpPr/>
          <p:nvPr/>
        </p:nvSpPr>
        <p:spPr>
          <a:xfrm>
            <a:off x="7647736" y="4728914"/>
            <a:ext cx="164624" cy="28426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7" name="Connecteur droit 76"/>
          <p:cNvCxnSpPr/>
          <p:nvPr/>
        </p:nvCxnSpPr>
        <p:spPr>
          <a:xfrm>
            <a:off x="7730048" y="4425602"/>
            <a:ext cx="0" cy="86409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1" name="Arc 2060"/>
          <p:cNvSpPr/>
          <p:nvPr/>
        </p:nvSpPr>
        <p:spPr>
          <a:xfrm>
            <a:off x="7628023" y="4260410"/>
            <a:ext cx="204050" cy="177599"/>
          </a:xfrm>
          <a:prstGeom prst="arc">
            <a:avLst>
              <a:gd name="adj1" fmla="val 46948"/>
              <a:gd name="adj2" fmla="val 10712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Arc 78"/>
          <p:cNvSpPr/>
          <p:nvPr/>
        </p:nvSpPr>
        <p:spPr>
          <a:xfrm flipV="1">
            <a:off x="7628023" y="5294113"/>
            <a:ext cx="204050" cy="177599"/>
          </a:xfrm>
          <a:prstGeom prst="arc">
            <a:avLst>
              <a:gd name="adj1" fmla="val 46948"/>
              <a:gd name="adj2" fmla="val 10712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/>
          <p:cNvSpPr/>
          <p:nvPr/>
        </p:nvSpPr>
        <p:spPr>
          <a:xfrm>
            <a:off x="7628023" y="5308286"/>
            <a:ext cx="206659" cy="206682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2" name="Connecteur droit 81"/>
          <p:cNvCxnSpPr/>
          <p:nvPr/>
        </p:nvCxnSpPr>
        <p:spPr>
          <a:xfrm flipH="1">
            <a:off x="7475623" y="5412740"/>
            <a:ext cx="15240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/>
          <p:nvPr/>
        </p:nvCxnSpPr>
        <p:spPr>
          <a:xfrm flipH="1">
            <a:off x="7834682" y="5410162"/>
            <a:ext cx="15240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e 84"/>
          <p:cNvGrpSpPr/>
          <p:nvPr/>
        </p:nvGrpSpPr>
        <p:grpSpPr>
          <a:xfrm rot="5400000" flipH="1" flipV="1">
            <a:off x="7686607" y="5367966"/>
            <a:ext cx="86881" cy="86881"/>
            <a:chOff x="6649983" y="4945681"/>
            <a:chExt cx="144016" cy="144016"/>
          </a:xfrm>
        </p:grpSpPr>
        <p:cxnSp>
          <p:nvCxnSpPr>
            <p:cNvPr id="86" name="Connecteur droit 85"/>
            <p:cNvCxnSpPr/>
            <p:nvPr/>
          </p:nvCxnSpPr>
          <p:spPr>
            <a:xfrm>
              <a:off x="6721991" y="4945681"/>
              <a:ext cx="0" cy="144016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eur droit 86"/>
            <p:cNvCxnSpPr/>
            <p:nvPr/>
          </p:nvCxnSpPr>
          <p:spPr>
            <a:xfrm rot="16200000">
              <a:off x="6721991" y="4947566"/>
              <a:ext cx="0" cy="144016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ZoneTexte 63"/>
          <p:cNvSpPr txBox="1"/>
          <p:nvPr/>
        </p:nvSpPr>
        <p:spPr>
          <a:xfrm>
            <a:off x="843221" y="5573939"/>
            <a:ext cx="1352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Roue dentée extérieure</a:t>
            </a:r>
            <a:endParaRPr lang="fr-FR" sz="1200" dirty="0"/>
          </a:p>
        </p:txBody>
      </p:sp>
      <p:sp>
        <p:nvSpPr>
          <p:cNvPr id="65" name="ZoneTexte 64"/>
          <p:cNvSpPr txBox="1"/>
          <p:nvPr/>
        </p:nvSpPr>
        <p:spPr>
          <a:xfrm>
            <a:off x="2519771" y="5593372"/>
            <a:ext cx="1548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Roue dentée intérieure</a:t>
            </a:r>
            <a:endParaRPr lang="fr-FR" sz="1200" dirty="0"/>
          </a:p>
        </p:txBody>
      </p:sp>
      <p:sp>
        <p:nvSpPr>
          <p:cNvPr id="70" name="ZoneTexte 69"/>
          <p:cNvSpPr txBox="1"/>
          <p:nvPr/>
        </p:nvSpPr>
        <p:spPr>
          <a:xfrm>
            <a:off x="4462066" y="5573939"/>
            <a:ext cx="1348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Roue dentée conique</a:t>
            </a:r>
            <a:endParaRPr lang="fr-FR" sz="1200" dirty="0"/>
          </a:p>
        </p:txBody>
      </p:sp>
      <p:sp>
        <p:nvSpPr>
          <p:cNvPr id="75" name="ZoneTexte 74"/>
          <p:cNvSpPr txBox="1"/>
          <p:nvPr/>
        </p:nvSpPr>
        <p:spPr>
          <a:xfrm>
            <a:off x="5881548" y="5593372"/>
            <a:ext cx="2105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Roue vis sans </a:t>
            </a:r>
            <a:r>
              <a:rPr lang="fr-FR" sz="1200" dirty="0" err="1" smtClean="0"/>
              <a:t>din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24683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>
          <a:xfrm>
            <a:off x="304800" y="980728"/>
            <a:ext cx="7839100" cy="5760640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Géométrie des engrenages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Les roues roules sans glisser sur les cercles primitif</a:t>
            </a:r>
          </a:p>
          <a:p>
            <a:r>
              <a:rPr lang="fr-FR" dirty="0" smtClean="0"/>
              <a:t>Le point de contact des cercles primitifs est un CIR entre les deux roues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 smtClean="0"/>
              <a:t>Transmission de puissance avec modification de le vitesse</a:t>
            </a:r>
            <a:endParaRPr lang="fr-FR" dirty="0"/>
          </a:p>
        </p:txBody>
      </p:sp>
      <p:pic>
        <p:nvPicPr>
          <p:cNvPr id="2050" name="Picture 2" descr="http://upload.wikimedia.org/wikipedia/commons/thumb/c/c2/Involute_wheel.gif/220px-Involute_wheel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076273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e 5"/>
          <p:cNvGrpSpPr/>
          <p:nvPr/>
        </p:nvGrpSpPr>
        <p:grpSpPr>
          <a:xfrm>
            <a:off x="2374494" y="1424213"/>
            <a:ext cx="2007298" cy="2007437"/>
            <a:chOff x="1691680" y="1988840"/>
            <a:chExt cx="2880120" cy="2880320"/>
          </a:xfrm>
        </p:grpSpPr>
        <p:sp>
          <p:nvSpPr>
            <p:cNvPr id="7" name="Ellipse 6"/>
            <p:cNvSpPr/>
            <p:nvPr/>
          </p:nvSpPr>
          <p:spPr>
            <a:xfrm>
              <a:off x="1691680" y="2708920"/>
              <a:ext cx="2160240" cy="2160240"/>
            </a:xfrm>
            <a:prstGeom prst="ellips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8" name="Groupe 7"/>
            <p:cNvGrpSpPr/>
            <p:nvPr/>
          </p:nvGrpSpPr>
          <p:grpSpPr>
            <a:xfrm>
              <a:off x="2771800" y="1988840"/>
              <a:ext cx="1800000" cy="1440160"/>
              <a:chOff x="2771800" y="1988840"/>
              <a:chExt cx="1800200" cy="1440160"/>
            </a:xfrm>
          </p:grpSpPr>
          <p:cxnSp>
            <p:nvCxnSpPr>
              <p:cNvPr id="27" name="Connecteur droit avec flèche 26"/>
              <p:cNvCxnSpPr/>
              <p:nvPr/>
            </p:nvCxnSpPr>
            <p:spPr>
              <a:xfrm>
                <a:off x="2771800" y="2708920"/>
                <a:ext cx="1800200" cy="0"/>
              </a:xfrm>
              <a:prstGeom prst="straightConnector1">
                <a:avLst/>
              </a:prstGeom>
              <a:ln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avec flèche 27"/>
              <p:cNvCxnSpPr/>
              <p:nvPr/>
            </p:nvCxnSpPr>
            <p:spPr>
              <a:xfrm flipV="1">
                <a:off x="4572000" y="1988840"/>
                <a:ext cx="0" cy="14401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e 8"/>
            <p:cNvGrpSpPr/>
            <p:nvPr/>
          </p:nvGrpSpPr>
          <p:grpSpPr>
            <a:xfrm rot="600000">
              <a:off x="2660433" y="2107671"/>
              <a:ext cx="1800000" cy="1440160"/>
              <a:chOff x="2771800" y="1988840"/>
              <a:chExt cx="1800200" cy="1440160"/>
            </a:xfrm>
          </p:grpSpPr>
          <p:cxnSp>
            <p:nvCxnSpPr>
              <p:cNvPr id="25" name="Connecteur droit avec flèche 24"/>
              <p:cNvCxnSpPr/>
              <p:nvPr/>
            </p:nvCxnSpPr>
            <p:spPr>
              <a:xfrm>
                <a:off x="2771800" y="2708920"/>
                <a:ext cx="1800200" cy="0"/>
              </a:xfrm>
              <a:prstGeom prst="straightConnector1">
                <a:avLst/>
              </a:prstGeom>
              <a:ln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 flipV="1">
                <a:off x="4572000" y="1988840"/>
                <a:ext cx="0" cy="14401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e 9"/>
            <p:cNvGrpSpPr/>
            <p:nvPr/>
          </p:nvGrpSpPr>
          <p:grpSpPr>
            <a:xfrm rot="1200000">
              <a:off x="2579795" y="2162696"/>
              <a:ext cx="1800000" cy="1440160"/>
              <a:chOff x="2771800" y="1988840"/>
              <a:chExt cx="1800200" cy="1440160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2771800" y="2708920"/>
                <a:ext cx="1800200" cy="0"/>
              </a:xfrm>
              <a:prstGeom prst="straightConnector1">
                <a:avLst/>
              </a:prstGeom>
              <a:ln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/>
              <p:cNvCxnSpPr/>
              <p:nvPr/>
            </p:nvCxnSpPr>
            <p:spPr>
              <a:xfrm flipV="1">
                <a:off x="4572000" y="1988840"/>
                <a:ext cx="0" cy="14401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e 10"/>
            <p:cNvGrpSpPr/>
            <p:nvPr/>
          </p:nvGrpSpPr>
          <p:grpSpPr>
            <a:xfrm rot="1800000">
              <a:off x="2532336" y="2202589"/>
              <a:ext cx="1800000" cy="1440160"/>
              <a:chOff x="2771800" y="1988840"/>
              <a:chExt cx="1800200" cy="144016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>
                <a:off x="2771800" y="2708920"/>
                <a:ext cx="1800200" cy="0"/>
              </a:xfrm>
              <a:prstGeom prst="straightConnector1">
                <a:avLst/>
              </a:prstGeom>
              <a:ln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necteur droit avec flèche 21"/>
              <p:cNvCxnSpPr/>
              <p:nvPr/>
            </p:nvCxnSpPr>
            <p:spPr>
              <a:xfrm flipV="1">
                <a:off x="4572000" y="1988840"/>
                <a:ext cx="0" cy="14401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e 11"/>
            <p:cNvGrpSpPr/>
            <p:nvPr/>
          </p:nvGrpSpPr>
          <p:grpSpPr>
            <a:xfrm rot="2400000">
              <a:off x="2492597" y="2220429"/>
              <a:ext cx="1879475" cy="1440160"/>
              <a:chOff x="2771800" y="1988840"/>
              <a:chExt cx="1800200" cy="1440160"/>
            </a:xfrm>
          </p:grpSpPr>
          <p:cxnSp>
            <p:nvCxnSpPr>
              <p:cNvPr id="19" name="Connecteur droit avec flèche 18"/>
              <p:cNvCxnSpPr/>
              <p:nvPr/>
            </p:nvCxnSpPr>
            <p:spPr>
              <a:xfrm>
                <a:off x="2771800" y="2708920"/>
                <a:ext cx="1800200" cy="0"/>
              </a:xfrm>
              <a:prstGeom prst="straightConnector1">
                <a:avLst/>
              </a:prstGeom>
              <a:ln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necteur droit avec flèche 19"/>
              <p:cNvCxnSpPr/>
              <p:nvPr/>
            </p:nvCxnSpPr>
            <p:spPr>
              <a:xfrm flipV="1">
                <a:off x="4572000" y="1988840"/>
                <a:ext cx="0" cy="14401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e 12"/>
            <p:cNvGrpSpPr/>
            <p:nvPr/>
          </p:nvGrpSpPr>
          <p:grpSpPr>
            <a:xfrm rot="3000000">
              <a:off x="2584952" y="2242529"/>
              <a:ext cx="1800000" cy="1440160"/>
              <a:chOff x="2771800" y="1988840"/>
              <a:chExt cx="1800200" cy="1440160"/>
            </a:xfrm>
          </p:grpSpPr>
          <p:cxnSp>
            <p:nvCxnSpPr>
              <p:cNvPr id="17" name="Connecteur droit avec flèche 16"/>
              <p:cNvCxnSpPr/>
              <p:nvPr/>
            </p:nvCxnSpPr>
            <p:spPr>
              <a:xfrm>
                <a:off x="2771800" y="2708920"/>
                <a:ext cx="1800200" cy="0"/>
              </a:xfrm>
              <a:prstGeom prst="straightConnector1">
                <a:avLst/>
              </a:prstGeom>
              <a:ln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eur droit avec flèche 17"/>
              <p:cNvCxnSpPr/>
              <p:nvPr/>
            </p:nvCxnSpPr>
            <p:spPr>
              <a:xfrm flipV="1">
                <a:off x="4572000" y="1988840"/>
                <a:ext cx="0" cy="14401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e 13"/>
            <p:cNvGrpSpPr/>
            <p:nvPr/>
          </p:nvGrpSpPr>
          <p:grpSpPr>
            <a:xfrm rot="3600000">
              <a:off x="2641467" y="2263955"/>
              <a:ext cx="1800000" cy="1440160"/>
              <a:chOff x="2771800" y="1988840"/>
              <a:chExt cx="1800200" cy="1440160"/>
            </a:xfrm>
          </p:grpSpPr>
          <p:cxnSp>
            <p:nvCxnSpPr>
              <p:cNvPr id="15" name="Connecteur droit avec flèche 14"/>
              <p:cNvCxnSpPr/>
              <p:nvPr/>
            </p:nvCxnSpPr>
            <p:spPr>
              <a:xfrm>
                <a:off x="2771800" y="2708920"/>
                <a:ext cx="1800200" cy="0"/>
              </a:xfrm>
              <a:prstGeom prst="straightConnector1">
                <a:avLst/>
              </a:prstGeom>
              <a:ln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necteur droit avec flèche 15"/>
              <p:cNvCxnSpPr/>
              <p:nvPr/>
            </p:nvCxnSpPr>
            <p:spPr>
              <a:xfrm flipV="1">
                <a:off x="4572000" y="1988840"/>
                <a:ext cx="0" cy="14401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Groupe 33"/>
          <p:cNvGrpSpPr/>
          <p:nvPr/>
        </p:nvGrpSpPr>
        <p:grpSpPr>
          <a:xfrm>
            <a:off x="256431" y="1532770"/>
            <a:ext cx="1408179" cy="1877572"/>
            <a:chOff x="1691680" y="1988840"/>
            <a:chExt cx="2160240" cy="2880320"/>
          </a:xfrm>
        </p:grpSpPr>
        <p:sp>
          <p:nvSpPr>
            <p:cNvPr id="35" name="Ellipse 34"/>
            <p:cNvSpPr/>
            <p:nvPr/>
          </p:nvSpPr>
          <p:spPr>
            <a:xfrm>
              <a:off x="1691680" y="2708920"/>
              <a:ext cx="2160240" cy="2160240"/>
            </a:xfrm>
            <a:prstGeom prst="ellips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grpSp>
          <p:nvGrpSpPr>
            <p:cNvPr id="36" name="Groupe 35"/>
            <p:cNvGrpSpPr/>
            <p:nvPr/>
          </p:nvGrpSpPr>
          <p:grpSpPr>
            <a:xfrm>
              <a:off x="2771800" y="1988840"/>
              <a:ext cx="1080120" cy="1440160"/>
              <a:chOff x="2771800" y="1988840"/>
              <a:chExt cx="1800200" cy="1440160"/>
            </a:xfrm>
          </p:grpSpPr>
          <p:cxnSp>
            <p:nvCxnSpPr>
              <p:cNvPr id="37" name="Connecteur droit avec flèche 36"/>
              <p:cNvCxnSpPr/>
              <p:nvPr/>
            </p:nvCxnSpPr>
            <p:spPr>
              <a:xfrm>
                <a:off x="2771800" y="2708920"/>
                <a:ext cx="1800200" cy="0"/>
              </a:xfrm>
              <a:prstGeom prst="straightConnector1">
                <a:avLst/>
              </a:prstGeom>
              <a:ln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cteur droit avec flèche 37"/>
              <p:cNvCxnSpPr/>
              <p:nvPr/>
            </p:nvCxnSpPr>
            <p:spPr>
              <a:xfrm flipV="1">
                <a:off x="4572000" y="1988840"/>
                <a:ext cx="0" cy="14401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60" y="3449832"/>
            <a:ext cx="2778960" cy="2092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3099925" y="4307936"/>
                <a:ext cx="10151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𝑑</m:t>
                      </m:r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r>
                        <a:rPr lang="fr-FR" b="0" i="1" smtClean="0">
                          <a:latin typeface="Cambria Math"/>
                        </a:rPr>
                        <m:t>𝑚𝑍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925" y="4307936"/>
                <a:ext cx="1015150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Espace réservé du contenu 1"/>
              <p:cNvSpPr txBox="1">
                <a:spLocks/>
              </p:cNvSpPr>
              <p:nvPr/>
            </p:nvSpPr>
            <p:spPr>
              <a:xfrm>
                <a:off x="4089363" y="3690778"/>
                <a:ext cx="3545857" cy="1603647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42900" marR="0" indent="-342900" algn="l" rtl="0" eaLnBrk="1" latinLnBrk="0" hangingPunct="1">
                  <a:spcBef>
                    <a:spcPct val="20000"/>
                  </a:spcBef>
                  <a:buFontTx/>
                  <a:buBlip>
                    <a:blip r:embed="rId5"/>
                  </a:buBlip>
                  <a:defRPr kumimoji="0" lang="fr-FR"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0100" indent="-342900" algn="l" rtl="0" eaLnBrk="1" latinLnBrk="0" hangingPunct="1">
                  <a:spcBef>
                    <a:spcPct val="20000"/>
                  </a:spcBef>
                  <a:buFontTx/>
                  <a:buBlip>
                    <a:blip r:embed="rId5"/>
                  </a:buBlip>
                  <a:defRPr kumimoji="0" lang="fr-FR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57300" indent="-342900" algn="l" rtl="0" eaLnBrk="1" latinLnBrk="0" hangingPunct="1">
                  <a:spcBef>
                    <a:spcPct val="20000"/>
                  </a:spcBef>
                  <a:buClr>
                    <a:srgbClr val="C00000"/>
                  </a:buClr>
                  <a:buFont typeface="Cambria" pitchFamily="18" charset="0"/>
                  <a:buChar char="⇒"/>
                  <a:defRPr kumimoji="0" lang="fr-FR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714500" indent="-342900" algn="l" rtl="0" eaLnBrk="1" latinLnBrk="0" hangingPunct="1">
                  <a:spcBef>
                    <a:spcPct val="20000"/>
                  </a:spcBef>
                  <a:buFontTx/>
                  <a:buBlip>
                    <a:blip r:embed="rId5"/>
                  </a:buBlip>
                  <a:defRPr kumimoji="0" lang="fr-FR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71700" indent="-342900" algn="l" rtl="0" eaLnBrk="1" latinLnBrk="0" hangingPunct="1">
                  <a:spcBef>
                    <a:spcPct val="20000"/>
                  </a:spcBef>
                  <a:buFontTx/>
                  <a:buBlip>
                    <a:blip r:embed="rId5"/>
                  </a:buBlip>
                  <a:defRPr kumimoji="0" lang="fr-FR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rtl="0" eaLnBrk="1" latinLnBrk="0" hangingPunct="1">
                  <a:spcBef>
                    <a:spcPct val="20000"/>
                  </a:spcBef>
                  <a:buChar char="•"/>
                  <a:defRPr kumimoji="0" lang="fr-FR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rtl="0" eaLnBrk="1" latinLnBrk="0" hangingPunct="1">
                  <a:spcBef>
                    <a:spcPct val="20000"/>
                  </a:spcBef>
                  <a:buChar char="•"/>
                  <a:defRPr kumimoji="0" lang="fr-FR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rtl="0" eaLnBrk="1" latinLnBrk="0" hangingPunct="1">
                  <a:spcBef>
                    <a:spcPct val="20000"/>
                  </a:spcBef>
                  <a:buChar char="•"/>
                  <a:defRPr kumimoji="0" lang="fr-FR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rtl="0" eaLnBrk="1" latinLnBrk="0" hangingPunct="1">
                  <a:spcBef>
                    <a:spcPct val="20000"/>
                  </a:spcBef>
                  <a:buChar char="•"/>
                  <a:defRPr kumimoji="0" lang="fr-FR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  <a:extLst/>
              </a:lstStyle>
              <a:p>
                <a14:m>
                  <m:oMath xmlns:m="http://schemas.openxmlformats.org/officeDocument/2006/math">
                    <m:r>
                      <a:rPr lang="fr-FR" sz="1800" b="0" i="1" smtClean="0">
                        <a:latin typeface="Cambria Math"/>
                      </a:rPr>
                      <m:t>𝛼</m:t>
                    </m:r>
                  </m:oMath>
                </a14:m>
                <a:r>
                  <a:rPr lang="fr-FR" sz="1800" dirty="0" smtClean="0"/>
                  <a:t> : angle de pression</a:t>
                </a:r>
              </a:p>
              <a:p>
                <a:r>
                  <a:rPr lang="fr-FR" sz="1800" dirty="0" smtClean="0"/>
                  <a:t>d : diamètre primitif</a:t>
                </a:r>
              </a:p>
              <a:p>
                <a:r>
                  <a:rPr lang="fr-FR" sz="1800" dirty="0"/>
                  <a:t>m</a:t>
                </a:r>
                <a:r>
                  <a:rPr lang="fr-FR" sz="1800" dirty="0" smtClean="0"/>
                  <a:t> : module</a:t>
                </a:r>
              </a:p>
              <a:p>
                <a:r>
                  <a:rPr lang="fr-FR" sz="1800" dirty="0" smtClean="0"/>
                  <a:t>Z : nombre de dents</a:t>
                </a:r>
                <a:endParaRPr lang="fr-FR" sz="1800" dirty="0"/>
              </a:p>
            </p:txBody>
          </p:sp>
        </mc:Choice>
        <mc:Fallback xmlns="">
          <p:sp>
            <p:nvSpPr>
              <p:cNvPr id="41" name="Espace réservé du contenu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363" y="3690778"/>
                <a:ext cx="3545857" cy="1603647"/>
              </a:xfrm>
              <a:prstGeom prst="rect">
                <a:avLst/>
              </a:prstGeom>
              <a:blipFill rotWithShape="1">
                <a:blip r:embed="rId6"/>
                <a:stretch>
                  <a:fillRect t="-18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49" name="Connecteur droit 2048"/>
          <p:cNvCxnSpPr/>
          <p:nvPr/>
        </p:nvCxnSpPr>
        <p:spPr>
          <a:xfrm flipH="1" flipV="1">
            <a:off x="6235947" y="1954663"/>
            <a:ext cx="936104" cy="157715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/>
          <p:nvPr/>
        </p:nvCxnSpPr>
        <p:spPr>
          <a:xfrm flipH="1" flipV="1">
            <a:off x="6851673" y="2667718"/>
            <a:ext cx="1" cy="92955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5" name="Arc 2054"/>
          <p:cNvSpPr/>
          <p:nvPr/>
        </p:nvSpPr>
        <p:spPr>
          <a:xfrm>
            <a:off x="6307580" y="2426112"/>
            <a:ext cx="1080000" cy="1080000"/>
          </a:xfrm>
          <a:prstGeom prst="arc">
            <a:avLst>
              <a:gd name="adj1" fmla="val 3727366"/>
              <a:gd name="adj2" fmla="val 5258160"/>
            </a:avLst>
          </a:prstGeom>
          <a:ln>
            <a:headEnd type="stealth" w="sm" len="med"/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6" name="Rectangle 2055"/>
              <p:cNvSpPr/>
              <p:nvPr/>
            </p:nvSpPr>
            <p:spPr>
              <a:xfrm>
                <a:off x="6789639" y="3506112"/>
                <a:ext cx="3824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/>
                        </a:rPr>
                        <m:t>𝛼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056" name="Rectangle 20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9639" y="3506112"/>
                <a:ext cx="382412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597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fr-FR" dirty="0" smtClean="0"/>
              <a:t>Dentures droites</a:t>
            </a:r>
          </a:p>
          <a:p>
            <a:pPr lvl="1"/>
            <a:r>
              <a:rPr lang="fr-FR" dirty="0">
                <a:hlinkClick r:id="rId2"/>
              </a:rPr>
              <a:t>http://</a:t>
            </a:r>
            <a:r>
              <a:rPr lang="fr-FR" dirty="0" smtClean="0">
                <a:hlinkClick r:id="rId2"/>
              </a:rPr>
              <a:t>www2c.ac-lille.fr/eiffel/cpge/animation8.html</a:t>
            </a:r>
            <a:endParaRPr lang="fr-FR" dirty="0"/>
          </a:p>
          <a:p>
            <a:r>
              <a:rPr lang="fr-FR" dirty="0"/>
              <a:t>Dentures hélicoïdales</a:t>
            </a:r>
          </a:p>
          <a:p>
            <a:pPr lvl="1"/>
            <a:r>
              <a:rPr lang="fr-FR" dirty="0">
                <a:hlinkClick r:id="rId3"/>
              </a:rPr>
              <a:t>http://</a:t>
            </a:r>
            <a:r>
              <a:rPr lang="fr-FR" dirty="0" smtClean="0">
                <a:hlinkClick r:id="rId3"/>
              </a:rPr>
              <a:t>www2c.ac-lille.fr/eiffel/cpge/animation9.html</a:t>
            </a:r>
            <a:endParaRPr lang="fr-FR" dirty="0" smtClean="0"/>
          </a:p>
          <a:p>
            <a:r>
              <a:rPr lang="fr-FR" dirty="0"/>
              <a:t>Dentures coniques</a:t>
            </a:r>
          </a:p>
          <a:p>
            <a:pPr lvl="1"/>
            <a:r>
              <a:rPr lang="fr-FR" dirty="0">
                <a:hlinkClick r:id="rId4"/>
              </a:rPr>
              <a:t>http://www2c.ac-lille.fr/eiffel/cpge/animation11.html</a:t>
            </a:r>
            <a:endParaRPr lang="fr-FR" dirty="0"/>
          </a:p>
          <a:p>
            <a:pPr lvl="1"/>
            <a:r>
              <a:rPr lang="fr-FR" dirty="0">
                <a:hlinkClick r:id="rId5"/>
              </a:rPr>
              <a:t>http://www2c.ac-lille.fr/eiffel/cpge/animation44.html</a:t>
            </a:r>
            <a:endParaRPr lang="fr-FR" dirty="0"/>
          </a:p>
          <a:p>
            <a:pPr lvl="1"/>
            <a:r>
              <a:rPr lang="fr-FR" dirty="0">
                <a:hlinkClick r:id="rId6"/>
              </a:rPr>
              <a:t>http://www2c.ac-lille.fr/eiffel/cpge/animation67.html</a:t>
            </a:r>
            <a:endParaRPr lang="fr-FR" dirty="0"/>
          </a:p>
          <a:p>
            <a:pPr lvl="1"/>
            <a:endParaRPr lang="fr-FR" dirty="0"/>
          </a:p>
          <a:p>
            <a:pPr lvl="1"/>
            <a:endParaRPr lang="fr-FR" dirty="0" smtClean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 smtClean="0"/>
              <a:t>Transmission de puissance avec modification de le vitesse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250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fr-FR" dirty="0" smtClean="0"/>
              <a:t>Fabrication des engrenages</a:t>
            </a:r>
          </a:p>
          <a:p>
            <a:pPr lvl="1"/>
            <a:r>
              <a:rPr lang="fr-FR" dirty="0" smtClean="0"/>
              <a:t>Obtention des bruts</a:t>
            </a:r>
          </a:p>
          <a:p>
            <a:pPr lvl="2"/>
            <a:r>
              <a:rPr lang="fr-FR" dirty="0" smtClean="0"/>
              <a:t>Moulage, </a:t>
            </a:r>
            <a:r>
              <a:rPr lang="fr-FR" dirty="0"/>
              <a:t>f</a:t>
            </a:r>
            <a:r>
              <a:rPr lang="fr-FR" dirty="0" smtClean="0"/>
              <a:t>orgeage, laminage</a:t>
            </a:r>
          </a:p>
          <a:p>
            <a:pPr lvl="1"/>
            <a:r>
              <a:rPr lang="fr-FR" dirty="0" smtClean="0"/>
              <a:t>Obtention des pièces finies</a:t>
            </a:r>
          </a:p>
          <a:p>
            <a:pPr lvl="2"/>
            <a:r>
              <a:rPr lang="fr-FR" dirty="0" smtClean="0"/>
              <a:t>Taillage au pignon ou à la crémaillère</a:t>
            </a:r>
          </a:p>
          <a:p>
            <a:pPr lvl="2"/>
            <a:r>
              <a:rPr lang="fr-FR" dirty="0" smtClean="0"/>
              <a:t>Fraise mère</a:t>
            </a:r>
          </a:p>
          <a:p>
            <a:pPr lvl="2"/>
            <a:r>
              <a:rPr lang="fr-FR" dirty="0" smtClean="0"/>
              <a:t>Brochage</a:t>
            </a:r>
          </a:p>
          <a:p>
            <a:pPr lvl="2"/>
            <a:r>
              <a:rPr lang="fr-FR" dirty="0" smtClean="0"/>
              <a:t>Injection plastique</a:t>
            </a:r>
          </a:p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/>
              <a:t>Transmission de puissance avec modification de le vitesse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259" y="908720"/>
            <a:ext cx="3202327" cy="1879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7504" y="5886266"/>
            <a:ext cx="590465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800" dirty="0" smtClean="0">
                <a:hlinkClick r:id="rId3"/>
              </a:rPr>
              <a:t>http://philippe.fichou.pagesperso-orange.fr/documents/engrenages.pdf</a:t>
            </a:r>
            <a:endParaRPr lang="fr-FR" sz="800" dirty="0" smtClean="0"/>
          </a:p>
          <a:p>
            <a:r>
              <a:rPr lang="fr-FR" sz="800" dirty="0" smtClean="0">
                <a:hlinkClick r:id="rId4"/>
              </a:rPr>
              <a:t>http://www.machine-outil.com/gfx/produits/grand/3470-outil-fos.jpg</a:t>
            </a:r>
            <a:endParaRPr lang="fr-FR" sz="800" dirty="0" smtClean="0"/>
          </a:p>
          <a:p>
            <a:r>
              <a:rPr lang="fr-FR" sz="800" dirty="0" smtClean="0">
                <a:hlinkClick r:id="rId5"/>
              </a:rPr>
              <a:t>http://www.hellopro.fr/images/produit-2/5/8/1/machines-a-tailler-par-fraise-mere-152185.jpg</a:t>
            </a:r>
            <a:endParaRPr lang="fr-FR" sz="800" dirty="0" smtClean="0"/>
          </a:p>
          <a:p>
            <a:r>
              <a:rPr lang="fr-FR" sz="800" dirty="0">
                <a:hlinkClick r:id="rId6"/>
              </a:rPr>
              <a:t>http://</a:t>
            </a:r>
            <a:r>
              <a:rPr lang="fr-FR" sz="800" dirty="0" smtClean="0">
                <a:hlinkClick r:id="rId6"/>
              </a:rPr>
              <a:t>a7.idata.over-blog.com/480x432/1/42/07/65/dossier-3/coromill176.JPG</a:t>
            </a:r>
            <a:endParaRPr lang="fr-FR" sz="800" dirty="0" smtClean="0"/>
          </a:p>
          <a:p>
            <a:r>
              <a:rPr lang="fr-FR" sz="800" dirty="0">
                <a:hlinkClick r:id="rId7"/>
              </a:rPr>
              <a:t>http://</a:t>
            </a:r>
            <a:r>
              <a:rPr lang="fr-FR" sz="800" dirty="0" smtClean="0">
                <a:hlinkClick r:id="rId7"/>
              </a:rPr>
              <a:t>img.directindustry.fr/images_di/photo-m2/outil-de-brochage-coupe-droite-cannelures-droites-60463.jpg</a:t>
            </a:r>
            <a:endParaRPr lang="fr-FR" sz="800" dirty="0" smtClean="0"/>
          </a:p>
          <a:p>
            <a:r>
              <a:rPr lang="fr-FR" sz="800" dirty="0">
                <a:hlinkClick r:id="rId8"/>
              </a:rPr>
              <a:t>http://www.neugart.de/var/ezflow_site/storage/images/media/images/produktbilder/customer-specific-parts-in-injection-or-machined-down-style/15077-1-ger-DE/Customer-specific-parts-in-injection-or-machined-down-style.jpg</a:t>
            </a:r>
            <a:endParaRPr lang="fr-FR" sz="800" dirty="0" smtClean="0"/>
          </a:p>
          <a:p>
            <a:endParaRPr lang="fr-FR" sz="800" dirty="0"/>
          </a:p>
        </p:txBody>
      </p:sp>
      <p:pic>
        <p:nvPicPr>
          <p:cNvPr id="2053" name="Picture 5" descr="http://www.machine-outil.com/gfx/produits/grand/3470-outil-fos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148" y="3068960"/>
            <a:ext cx="2437252" cy="1795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476" y="3068960"/>
            <a:ext cx="1340048" cy="1465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 descr="http://www.hellopro.fr/images/produit-2/5/8/1/machines-a-tailler-par-fraise-mere-152185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5013176"/>
            <a:ext cx="2062418" cy="174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img.directindustry.fr/images_di/photo-m2/outil-de-brochage-coupe-droite-cannelures-droites-60463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054" y="5270782"/>
            <a:ext cx="1653965" cy="109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527" y="4084577"/>
            <a:ext cx="1797430" cy="1801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534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>
          <a:xfrm>
            <a:off x="304800" y="980728"/>
            <a:ext cx="7723584" cy="5267672"/>
          </a:xfrm>
        </p:spPr>
        <p:txBody>
          <a:bodyPr/>
          <a:lstStyle/>
          <a:p>
            <a:r>
              <a:rPr lang="fr-FR" dirty="0" smtClean="0"/>
              <a:t>Réduction par trains d’engrenages</a:t>
            </a:r>
          </a:p>
          <a:p>
            <a:r>
              <a:rPr lang="fr-FR" dirty="0"/>
              <a:t>Objectif</a:t>
            </a:r>
          </a:p>
          <a:p>
            <a:pPr lvl="1"/>
            <a:r>
              <a:rPr lang="fr-FR" dirty="0"/>
              <a:t>Transmettre une vitesse de rotation </a:t>
            </a:r>
            <a:r>
              <a:rPr lang="fr-FR" dirty="0" smtClean="0"/>
              <a:t>(et un couple) en modifiant la vitesse</a:t>
            </a:r>
            <a:endParaRPr lang="fr-FR" dirty="0"/>
          </a:p>
          <a:p>
            <a:r>
              <a:rPr lang="fr-FR" dirty="0"/>
              <a:t>Contrainte de conception</a:t>
            </a:r>
          </a:p>
          <a:p>
            <a:pPr lvl="1"/>
            <a:r>
              <a:rPr lang="fr-FR" dirty="0" smtClean="0"/>
              <a:t>Vitesse : faible à élevée</a:t>
            </a:r>
          </a:p>
          <a:p>
            <a:pPr lvl="1"/>
            <a:r>
              <a:rPr lang="fr-FR" dirty="0" smtClean="0"/>
              <a:t>Couple transmis : faible à élevé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Utilisation </a:t>
            </a:r>
          </a:p>
          <a:p>
            <a:pPr lvl="1"/>
            <a:r>
              <a:rPr lang="fr-FR" dirty="0" smtClean="0"/>
              <a:t>Automobile : boîte de vitesse</a:t>
            </a:r>
          </a:p>
          <a:p>
            <a:pPr lvl="1"/>
            <a:r>
              <a:rPr lang="fr-FR" dirty="0" smtClean="0"/>
              <a:t>Moteur tambour (CF TD)</a:t>
            </a:r>
          </a:p>
          <a:p>
            <a:pPr lvl="1"/>
            <a:r>
              <a:rPr lang="fr-FR" dirty="0" smtClean="0"/>
              <a:t>Transmissions mécaniques diverses</a:t>
            </a:r>
            <a:endParaRPr lang="fr-FR" dirty="0"/>
          </a:p>
          <a:p>
            <a:endParaRPr lang="fr-FR" dirty="0" smtClean="0"/>
          </a:p>
          <a:p>
            <a:endParaRPr lang="fr-FR" dirty="0" smtClean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/>
              <a:t>Transmission de puissance avec modification de le vitesse</a:t>
            </a:r>
          </a:p>
        </p:txBody>
      </p:sp>
      <p:sp>
        <p:nvSpPr>
          <p:cNvPr id="4" name="Rectangle 3"/>
          <p:cNvSpPr/>
          <p:nvPr/>
        </p:nvSpPr>
        <p:spPr>
          <a:xfrm>
            <a:off x="251520" y="6332808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800" dirty="0">
                <a:hlinkClick r:id="rId2"/>
              </a:rPr>
              <a:t>http://www2c.ac-lille.fr/eiffel/cpge/animation13.html</a:t>
            </a:r>
            <a:endParaRPr lang="fr-FR" sz="800" dirty="0"/>
          </a:p>
          <a:p>
            <a:r>
              <a:rPr lang="fr-FR" sz="800" dirty="0">
                <a:hlinkClick r:id="rId3"/>
              </a:rPr>
              <a:t>http://www2c.ac-lille.fr/eiffel/cpge/animation39.html</a:t>
            </a:r>
            <a:endParaRPr lang="fr-FR" sz="800" dirty="0"/>
          </a:p>
          <a:p>
            <a:r>
              <a:rPr lang="fr-FR" sz="800" dirty="0">
                <a:hlinkClick r:id="rId4"/>
              </a:rPr>
              <a:t>http://</a:t>
            </a:r>
            <a:r>
              <a:rPr lang="fr-FR" sz="800" dirty="0" smtClean="0">
                <a:hlinkClick r:id="rId4"/>
              </a:rPr>
              <a:t>www2c.ac-lille.fr/eiffel/cpge/animation52.html</a:t>
            </a:r>
            <a:endParaRPr lang="fr-FR" sz="800" dirty="0" smtClean="0"/>
          </a:p>
          <a:p>
            <a:r>
              <a:rPr lang="fr-FR" sz="800" dirty="0">
                <a:hlinkClick r:id="rId5"/>
              </a:rPr>
              <a:t>http://www.sasravey.fr/images/upload/sous_gamme/R%C3%A9ducteur_nord_cylindrique1.JPG</a:t>
            </a:r>
            <a:endParaRPr lang="fr-FR" sz="8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055537" y="3076681"/>
            <a:ext cx="4212308" cy="2900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334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ce réservé du contenu 1"/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04800" y="980728"/>
                <a:ext cx="7723584" cy="5267672"/>
              </a:xfrm>
            </p:spPr>
            <p:txBody>
              <a:bodyPr/>
              <a:lstStyle/>
              <a:p>
                <a:r>
                  <a:rPr lang="fr-FR" dirty="0" smtClean="0"/>
                  <a:t>Réduction par trains d’engrenages</a:t>
                </a:r>
              </a:p>
              <a:p>
                <a:r>
                  <a:rPr lang="fr-FR" dirty="0" smtClean="0"/>
                  <a:t>Définition du rapport de réduction</a:t>
                </a:r>
              </a:p>
              <a:p>
                <a:endParaRPr lang="fr-FR" dirty="0"/>
              </a:p>
              <a:p>
                <a:endParaRPr lang="fr-FR" dirty="0" smtClean="0"/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fr-FR" dirty="0" smtClean="0"/>
                  <a:t> : nombre de contact entre roues extérieurs</a:t>
                </a:r>
              </a:p>
            </p:txBody>
          </p:sp>
        </mc:Choice>
        <mc:Fallback xmlns="">
          <p:sp>
            <p:nvSpPr>
              <p:cNvPr id="2" name="Espace réservé du contenu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04800" y="980728"/>
                <a:ext cx="7723584" cy="5267672"/>
              </a:xfrm>
              <a:blipFill rotWithShape="1">
                <a:blip r:embed="rId2"/>
                <a:stretch>
                  <a:fillRect t="-9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/>
              <a:t>Transmission de puissance avec modification de le vitesse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971600" y="1988840"/>
                <a:ext cx="6840760" cy="7138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𝑟</m:t>
                      </m:r>
                      <m:r>
                        <a:rPr lang="fr-FR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𝑟</m:t>
                              </m:r>
                              <m:r>
                                <a:rPr lang="fr-FR" b="0" i="1" smtClean="0">
                                  <a:latin typeface="Cambria Math"/>
                                </a:rPr>
                                <m:t>é</m:t>
                              </m:r>
                              <m:r>
                                <a:rPr lang="fr-FR" b="0" i="1" smtClean="0">
                                  <a:latin typeface="Cambria Math"/>
                                </a:rPr>
                                <m:t>𝑐𝑒𝑝𝑡𝑒𝑢𝑟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𝑚𝑜𝑡𝑒𝑢𝑟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  <m:f>
                        <m:f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∏"/>
                              <m:subHide m:val="on"/>
                              <m:supHide m:val="on"/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𝑚𝑜𝑡𝑒𝑢𝑟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∏"/>
                              <m:subHide m:val="on"/>
                              <m:supHide m:val="on"/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𝑟</m:t>
                                  </m:r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é</m:t>
                                  </m:r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𝑐𝑒𝑝𝑡𝑒𝑢𝑟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988840"/>
                <a:ext cx="6840760" cy="71385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Espace réservé du contenu 1"/>
              <p:cNvSpPr txBox="1">
                <a:spLocks/>
              </p:cNvSpPr>
              <p:nvPr/>
            </p:nvSpPr>
            <p:spPr>
              <a:xfrm>
                <a:off x="3635896" y="3429000"/>
                <a:ext cx="4544888" cy="3240360"/>
              </a:xfrm>
              <a:prstGeom prst="rect">
                <a:avLst/>
              </a:prstGeom>
            </p:spPr>
            <p:txBody>
              <a:bodyPr vert="horz">
                <a:normAutofit fontScale="85000" lnSpcReduction="10000"/>
              </a:bodyPr>
              <a:lstStyle>
                <a:lvl1pPr marL="342900" marR="0" indent="-342900" algn="l" rtl="0" eaLnBrk="1" latinLnBrk="0" hangingPunct="1">
                  <a:spcBef>
                    <a:spcPct val="20000"/>
                  </a:spcBef>
                  <a:buFontTx/>
                  <a:buBlip>
                    <a:blip r:embed="rId4"/>
                  </a:buBlip>
                  <a:defRPr kumimoji="0" lang="fr-FR"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0100" indent="-342900" algn="l" rtl="0" eaLnBrk="1" latinLnBrk="0" hangingPunct="1">
                  <a:spcBef>
                    <a:spcPct val="20000"/>
                  </a:spcBef>
                  <a:buFontTx/>
                  <a:buBlip>
                    <a:blip r:embed="rId4"/>
                  </a:buBlip>
                  <a:defRPr kumimoji="0" lang="fr-FR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57300" indent="-342900" algn="l" rtl="0" eaLnBrk="1" latinLnBrk="0" hangingPunct="1">
                  <a:spcBef>
                    <a:spcPct val="20000"/>
                  </a:spcBef>
                  <a:buClr>
                    <a:srgbClr val="C00000"/>
                  </a:buClr>
                  <a:buFont typeface="Cambria" pitchFamily="18" charset="0"/>
                  <a:buChar char="⇒"/>
                  <a:defRPr kumimoji="0" lang="fr-FR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714500" indent="-342900" algn="l" rtl="0" eaLnBrk="1" latinLnBrk="0" hangingPunct="1">
                  <a:spcBef>
                    <a:spcPct val="20000"/>
                  </a:spcBef>
                  <a:buFontTx/>
                  <a:buBlip>
                    <a:blip r:embed="rId4"/>
                  </a:buBlip>
                  <a:defRPr kumimoji="0" lang="fr-FR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71700" indent="-342900" algn="l" rtl="0" eaLnBrk="1" latinLnBrk="0" hangingPunct="1">
                  <a:spcBef>
                    <a:spcPct val="20000"/>
                  </a:spcBef>
                  <a:buFontTx/>
                  <a:buBlip>
                    <a:blip r:embed="rId4"/>
                  </a:buBlip>
                  <a:defRPr kumimoji="0" lang="fr-FR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rtl="0" eaLnBrk="1" latinLnBrk="0" hangingPunct="1">
                  <a:spcBef>
                    <a:spcPct val="20000"/>
                  </a:spcBef>
                  <a:buChar char="•"/>
                  <a:defRPr kumimoji="0" lang="fr-FR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rtl="0" eaLnBrk="1" latinLnBrk="0" hangingPunct="1">
                  <a:spcBef>
                    <a:spcPct val="20000"/>
                  </a:spcBef>
                  <a:buChar char="•"/>
                  <a:defRPr kumimoji="0" lang="fr-FR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rtl="0" eaLnBrk="1" latinLnBrk="0" hangingPunct="1">
                  <a:spcBef>
                    <a:spcPct val="20000"/>
                  </a:spcBef>
                  <a:buChar char="•"/>
                  <a:defRPr kumimoji="0" lang="fr-FR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rtl="0" eaLnBrk="1" latinLnBrk="0" hangingPunct="1">
                  <a:spcBef>
                    <a:spcPct val="20000"/>
                  </a:spcBef>
                  <a:buChar char="•"/>
                  <a:defRPr kumimoji="0" lang="fr-FR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  <a:extLst/>
              </a:lstStyle>
              <a:p>
                <a:r>
                  <a:rPr lang="fr-FR" sz="2000" dirty="0" smtClean="0"/>
                  <a:t>Méthode pour calculer un rapport de réduction</a:t>
                </a:r>
              </a:p>
              <a:p>
                <a:pPr lvl="1"/>
                <a:r>
                  <a:rPr lang="fr-FR" sz="1800" dirty="0" smtClean="0"/>
                  <a:t>Exprimer la vitesse de roulement sans glissement</a:t>
                </a:r>
                <a:endParaRPr lang="fr-FR" sz="1800" i="1" dirty="0" smtClean="0">
                  <a:latin typeface="Cambria Math"/>
                </a:endParaRP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80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fr-FR" sz="1800" b="0" i="1" smtClean="0">
                            <a:latin typeface="Cambria Math"/>
                          </a:rPr>
                          <m:t>𝑉</m:t>
                        </m:r>
                        <m:d>
                          <m:dPr>
                            <m:ctrlPr>
                              <a:rPr lang="fr-FR" sz="18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sz="1800" b="0" i="1" smtClean="0">
                                <a:latin typeface="Cambria Math"/>
                              </a:rPr>
                              <m:t>𝐼</m:t>
                            </m:r>
                            <m:r>
                              <a:rPr lang="fr-FR" sz="1800" b="0" i="1" smtClean="0">
                                <a:latin typeface="Cambria Math"/>
                              </a:rPr>
                              <m:t>,2/3</m:t>
                            </m:r>
                          </m:e>
                        </m:d>
                      </m:e>
                    </m:acc>
                    <m:r>
                      <a:rPr lang="fr-FR" sz="1800" b="0" i="1" smtClean="0">
                        <a:latin typeface="Cambria Math"/>
                      </a:rPr>
                      <m:t>=</m:t>
                    </m:r>
                    <m:acc>
                      <m:accPr>
                        <m:chr m:val="⃗"/>
                        <m:ctrlPr>
                          <a:rPr lang="fr-FR" sz="1800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fr-FR" sz="1800" b="0" i="1" smtClean="0">
                            <a:latin typeface="Cambria Math"/>
                          </a:rPr>
                          <m:t>0</m:t>
                        </m:r>
                      </m:e>
                    </m:acc>
                  </m:oMath>
                </a14:m>
                <a:endParaRPr lang="fr-FR" sz="1800" dirty="0" smtClean="0"/>
              </a:p>
              <a:p>
                <a:pPr lvl="1"/>
                <a:r>
                  <a:rPr lang="fr-FR" sz="1800" dirty="0" smtClean="0"/>
                  <a:t>Décomposition du vecteur vitesse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800" i="1">
                            <a:latin typeface="Cambria Math"/>
                          </a:rPr>
                        </m:ctrlPr>
                      </m:accPr>
                      <m:e>
                        <m:r>
                          <a:rPr lang="fr-FR" sz="1800" i="1">
                            <a:latin typeface="Cambria Math"/>
                          </a:rPr>
                          <m:t>𝑉</m:t>
                        </m:r>
                        <m:d>
                          <m:dPr>
                            <m:ctrlPr>
                              <a:rPr lang="fr-FR" sz="1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sz="1800" i="1">
                                <a:latin typeface="Cambria Math"/>
                              </a:rPr>
                              <m:t>𝐼</m:t>
                            </m:r>
                            <m:r>
                              <a:rPr lang="fr-FR" sz="1800" i="1">
                                <a:latin typeface="Cambria Math"/>
                              </a:rPr>
                              <m:t>,2/1</m:t>
                            </m:r>
                          </m:e>
                        </m:d>
                      </m:e>
                    </m:acc>
                    <m:r>
                      <a:rPr lang="fr-FR" sz="1800" b="0" i="1" smtClean="0">
                        <a:latin typeface="Cambria Math"/>
                      </a:rPr>
                      <m:t>−</m:t>
                    </m:r>
                    <m:acc>
                      <m:accPr>
                        <m:chr m:val="⃗"/>
                        <m:ctrlPr>
                          <a:rPr lang="fr-FR" sz="1800" i="1">
                            <a:latin typeface="Cambria Math"/>
                          </a:rPr>
                        </m:ctrlPr>
                      </m:accPr>
                      <m:e>
                        <m:r>
                          <a:rPr lang="fr-FR" sz="1800" i="1">
                            <a:latin typeface="Cambria Math"/>
                          </a:rPr>
                          <m:t>𝑉</m:t>
                        </m:r>
                        <m:d>
                          <m:dPr>
                            <m:ctrlPr>
                              <a:rPr lang="fr-FR" sz="1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sz="1800" i="1">
                                <a:latin typeface="Cambria Math"/>
                              </a:rPr>
                              <m:t>𝐼</m:t>
                            </m:r>
                            <m:r>
                              <a:rPr lang="fr-FR" sz="1800" i="1">
                                <a:latin typeface="Cambria Math"/>
                              </a:rPr>
                              <m:t>,3/1</m:t>
                            </m:r>
                          </m:e>
                        </m:d>
                      </m:e>
                    </m:acc>
                    <m:r>
                      <a:rPr lang="fr-FR" sz="1800" i="1">
                        <a:latin typeface="Cambria Math"/>
                      </a:rPr>
                      <m:t>=</m:t>
                    </m:r>
                    <m:acc>
                      <m:accPr>
                        <m:chr m:val="⃗"/>
                        <m:ctrlPr>
                          <a:rPr lang="fr-FR" sz="1800" i="1">
                            <a:latin typeface="Cambria Math"/>
                          </a:rPr>
                        </m:ctrlPr>
                      </m:accPr>
                      <m:e>
                        <m:r>
                          <a:rPr lang="fr-FR" sz="1800" i="1">
                            <a:latin typeface="Cambria Math"/>
                          </a:rPr>
                          <m:t>0</m:t>
                        </m:r>
                      </m:e>
                    </m:acc>
                  </m:oMath>
                </a14:m>
                <a:endParaRPr lang="fr-FR" sz="1800" dirty="0"/>
              </a:p>
              <a:p>
                <a:pPr lvl="1"/>
                <a:r>
                  <a:rPr lang="fr-FR" sz="1800" dirty="0" smtClean="0"/>
                  <a:t>Expression des vecteurs 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800" i="1">
                            <a:latin typeface="Cambria Math"/>
                          </a:rPr>
                        </m:ctrlPr>
                      </m:accPr>
                      <m:e>
                        <m:r>
                          <a:rPr lang="fr-FR" sz="1800" i="1">
                            <a:latin typeface="Cambria Math"/>
                          </a:rPr>
                          <m:t>𝑉</m:t>
                        </m:r>
                        <m:d>
                          <m:dPr>
                            <m:ctrlPr>
                              <a:rPr lang="fr-FR" sz="1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sz="1800" i="1">
                                <a:latin typeface="Cambria Math"/>
                              </a:rPr>
                              <m:t>𝐼</m:t>
                            </m:r>
                            <m:r>
                              <a:rPr lang="fr-FR" sz="1800" i="1">
                                <a:latin typeface="Cambria Math"/>
                              </a:rPr>
                              <m:t>,2/1</m:t>
                            </m:r>
                          </m:e>
                        </m:d>
                      </m:e>
                    </m:acc>
                    <m:r>
                      <a:rPr lang="fr-FR" sz="1800" b="0" i="1" smtClean="0">
                        <a:latin typeface="Cambria Math"/>
                      </a:rPr>
                      <m:t>=</m:t>
                    </m:r>
                    <m:acc>
                      <m:accPr>
                        <m:chr m:val="⃗"/>
                        <m:ctrlPr>
                          <a:rPr lang="fr-FR" sz="1800" i="1">
                            <a:latin typeface="Cambria Math"/>
                          </a:rPr>
                        </m:ctrlPr>
                      </m:accPr>
                      <m:e>
                        <m:r>
                          <a:rPr lang="fr-FR" sz="1800" i="1">
                            <a:latin typeface="Cambria Math"/>
                          </a:rPr>
                          <m:t>𝑉</m:t>
                        </m:r>
                        <m:d>
                          <m:dPr>
                            <m:ctrlPr>
                              <a:rPr lang="fr-FR" sz="1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sz="1800" b="0" i="1" smtClean="0">
                                <a:latin typeface="Cambria Math"/>
                              </a:rPr>
                              <m:t>𝐴</m:t>
                            </m:r>
                            <m:r>
                              <a:rPr lang="fr-FR" sz="1800" i="1">
                                <a:latin typeface="Cambria Math"/>
                              </a:rPr>
                              <m:t>,2/1</m:t>
                            </m:r>
                          </m:e>
                        </m:d>
                      </m:e>
                    </m:acc>
                    <m:r>
                      <a:rPr lang="fr-FR" sz="1800" b="0" i="1" smtClean="0">
                        <a:latin typeface="Cambria Math"/>
                      </a:rPr>
                      <m:t>+</m:t>
                    </m:r>
                    <m:acc>
                      <m:accPr>
                        <m:chr m:val="⃗"/>
                        <m:ctrlPr>
                          <a:rPr lang="fr-FR" sz="1800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fr-FR" sz="1800" b="0" i="1" smtClean="0">
                            <a:latin typeface="Cambria Math"/>
                          </a:rPr>
                          <m:t>𝐼𝐴</m:t>
                        </m:r>
                      </m:e>
                    </m:acc>
                    <m:r>
                      <a:rPr lang="fr-FR" sz="1800" b="0" i="1" smtClean="0">
                        <a:latin typeface="Cambria Math"/>
                      </a:rPr>
                      <m:t>∧</m:t>
                    </m:r>
                    <m:acc>
                      <m:accPr>
                        <m:chr m:val="⃗"/>
                        <m:ctrlPr>
                          <a:rPr lang="fr-FR" sz="1800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fr-FR" sz="1800" b="0" i="0" smtClean="0">
                            <a:latin typeface="Cambria Math"/>
                          </a:rPr>
                          <m:t>Ω</m:t>
                        </m:r>
                        <m:d>
                          <m:dPr>
                            <m:ctrlPr>
                              <a:rPr lang="fr-FR" sz="18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sz="1800" b="0" i="1" smtClean="0">
                                <a:latin typeface="Cambria Math"/>
                              </a:rPr>
                              <m:t>2/1</m:t>
                            </m:r>
                          </m:e>
                        </m:d>
                      </m:e>
                    </m:acc>
                  </m:oMath>
                </a14:m>
                <a:endParaRPr lang="fr-FR" sz="1800" dirty="0" smtClean="0"/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800" i="1">
                            <a:latin typeface="Cambria Math"/>
                          </a:rPr>
                        </m:ctrlPr>
                      </m:accPr>
                      <m:e>
                        <m:r>
                          <a:rPr lang="fr-FR" sz="1800" i="1">
                            <a:latin typeface="Cambria Math"/>
                          </a:rPr>
                          <m:t>𝑉</m:t>
                        </m:r>
                        <m:d>
                          <m:dPr>
                            <m:ctrlPr>
                              <a:rPr lang="fr-FR" sz="1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sz="1800" i="1">
                                <a:latin typeface="Cambria Math"/>
                              </a:rPr>
                              <m:t>𝐼</m:t>
                            </m:r>
                            <m:r>
                              <a:rPr lang="fr-FR" sz="1800" i="1">
                                <a:latin typeface="Cambria Math"/>
                              </a:rPr>
                              <m:t>,3/1</m:t>
                            </m:r>
                          </m:e>
                        </m:d>
                      </m:e>
                    </m:acc>
                    <m:r>
                      <a:rPr lang="fr-FR" sz="1800" i="1">
                        <a:latin typeface="Cambria Math"/>
                      </a:rPr>
                      <m:t>=</m:t>
                    </m:r>
                    <m:acc>
                      <m:accPr>
                        <m:chr m:val="⃗"/>
                        <m:ctrlPr>
                          <a:rPr lang="fr-FR" sz="1800" i="1">
                            <a:latin typeface="Cambria Math"/>
                          </a:rPr>
                        </m:ctrlPr>
                      </m:accPr>
                      <m:e>
                        <m:r>
                          <a:rPr lang="fr-FR" sz="1800" i="1">
                            <a:latin typeface="Cambria Math"/>
                          </a:rPr>
                          <m:t>𝑉</m:t>
                        </m:r>
                        <m:d>
                          <m:dPr>
                            <m:ctrlPr>
                              <a:rPr lang="fr-FR" sz="1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sz="1800" b="0" i="1" smtClean="0">
                                <a:latin typeface="Cambria Math"/>
                              </a:rPr>
                              <m:t>𝐵</m:t>
                            </m:r>
                            <m:r>
                              <a:rPr lang="fr-FR" sz="1800" b="0" i="1" smtClean="0">
                                <a:latin typeface="Cambria Math"/>
                              </a:rPr>
                              <m:t>,3/1</m:t>
                            </m:r>
                          </m:e>
                        </m:d>
                      </m:e>
                    </m:acc>
                    <m:r>
                      <a:rPr lang="fr-FR" sz="1800" i="1">
                        <a:latin typeface="Cambria Math"/>
                      </a:rPr>
                      <m:t>+</m:t>
                    </m:r>
                    <m:acc>
                      <m:accPr>
                        <m:chr m:val="⃗"/>
                        <m:ctrlPr>
                          <a:rPr lang="fr-FR" sz="1800" i="1">
                            <a:latin typeface="Cambria Math"/>
                          </a:rPr>
                        </m:ctrlPr>
                      </m:accPr>
                      <m:e>
                        <m:r>
                          <a:rPr lang="fr-FR" sz="1800" i="1">
                            <a:latin typeface="Cambria Math"/>
                          </a:rPr>
                          <m:t>𝐼</m:t>
                        </m:r>
                        <m:r>
                          <a:rPr lang="fr-FR" sz="1800" b="0" i="1" smtClean="0">
                            <a:latin typeface="Cambria Math"/>
                          </a:rPr>
                          <m:t>𝐵</m:t>
                        </m:r>
                      </m:e>
                    </m:acc>
                    <m:r>
                      <a:rPr lang="fr-FR" sz="1800" i="1">
                        <a:latin typeface="Cambria Math"/>
                      </a:rPr>
                      <m:t>∧</m:t>
                    </m:r>
                    <m:acc>
                      <m:accPr>
                        <m:chr m:val="⃗"/>
                        <m:ctrlPr>
                          <a:rPr lang="fr-FR" sz="1800" i="1">
                            <a:latin typeface="Cambria Math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fr-FR" sz="1800">
                            <a:latin typeface="Cambria Math"/>
                          </a:rPr>
                          <m:t>Ω</m:t>
                        </m:r>
                        <m:d>
                          <m:dPr>
                            <m:ctrlPr>
                              <a:rPr lang="fr-FR" sz="1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sz="1800" b="0" i="1" smtClean="0">
                                <a:latin typeface="Cambria Math"/>
                              </a:rPr>
                              <m:t>3</m:t>
                            </m:r>
                            <m:r>
                              <a:rPr lang="fr-FR" sz="1800" i="1">
                                <a:latin typeface="Cambria Math"/>
                              </a:rPr>
                              <m:t>/1</m:t>
                            </m:r>
                          </m:e>
                        </m:d>
                      </m:e>
                    </m:acc>
                  </m:oMath>
                </a14:m>
                <a:endParaRPr lang="fr-FR" sz="1800" dirty="0"/>
              </a:p>
              <a:p>
                <a:pPr lvl="1"/>
                <a:r>
                  <a:rPr lang="fr-FR" sz="1800" dirty="0" smtClean="0"/>
                  <a:t>Déduction du rapport de réduction</a:t>
                </a:r>
              </a:p>
            </p:txBody>
          </p:sp>
        </mc:Choice>
        <mc:Fallback xmlns="">
          <p:sp>
            <p:nvSpPr>
              <p:cNvPr id="7" name="Espace réservé du contenu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3429000"/>
                <a:ext cx="4544888" cy="3240360"/>
              </a:xfrm>
              <a:prstGeom prst="rect">
                <a:avLst/>
              </a:prstGeom>
              <a:blipFill rotWithShape="1">
                <a:blip r:embed="rId5"/>
                <a:stretch>
                  <a:fillRect t="-13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429000"/>
            <a:ext cx="4162829" cy="3226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527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>
          <a:xfrm>
            <a:off x="304800" y="980728"/>
            <a:ext cx="7651576" cy="5267672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Trains épicycloïdaux</a:t>
            </a:r>
          </a:p>
          <a:p>
            <a:r>
              <a:rPr lang="fr-FR" dirty="0"/>
              <a:t>Objectif</a:t>
            </a:r>
          </a:p>
          <a:p>
            <a:pPr lvl="1"/>
            <a:r>
              <a:rPr lang="fr-FR" dirty="0"/>
              <a:t>Transmettre une vitesse de rotation (et un couple) en modifiant la </a:t>
            </a:r>
            <a:r>
              <a:rPr lang="fr-FR" dirty="0" smtClean="0"/>
              <a:t>vitesse </a:t>
            </a:r>
          </a:p>
          <a:p>
            <a:pPr lvl="1"/>
            <a:r>
              <a:rPr lang="fr-FR" dirty="0" smtClean="0"/>
              <a:t>Rapport de réduction plus élevé que pour un train d’engrenage simple</a:t>
            </a:r>
            <a:endParaRPr lang="fr-FR" dirty="0"/>
          </a:p>
          <a:p>
            <a:r>
              <a:rPr lang="fr-FR" dirty="0"/>
              <a:t>Contrainte de conception</a:t>
            </a:r>
          </a:p>
          <a:p>
            <a:pPr lvl="1"/>
            <a:r>
              <a:rPr lang="fr-FR" dirty="0"/>
              <a:t>Vitesse : faible à élevée</a:t>
            </a:r>
          </a:p>
          <a:p>
            <a:pPr lvl="1"/>
            <a:r>
              <a:rPr lang="fr-FR" dirty="0"/>
              <a:t>Couple transmis : faible à élevé</a:t>
            </a:r>
          </a:p>
          <a:p>
            <a:pPr lvl="1"/>
            <a:endParaRPr lang="fr-FR" dirty="0"/>
          </a:p>
          <a:p>
            <a:r>
              <a:rPr lang="fr-FR" dirty="0"/>
              <a:t>Utilisation </a:t>
            </a:r>
          </a:p>
          <a:p>
            <a:pPr lvl="1"/>
            <a:r>
              <a:rPr lang="fr-FR" dirty="0"/>
              <a:t>Automobile : boîte </a:t>
            </a:r>
            <a:r>
              <a:rPr lang="fr-FR" dirty="0" smtClean="0"/>
              <a:t>automatique, différentiel</a:t>
            </a:r>
          </a:p>
          <a:p>
            <a:pPr lvl="1"/>
            <a:r>
              <a:rPr lang="fr-FR" dirty="0" smtClean="0"/>
              <a:t>Réducteur store, moto réducteur de portail</a:t>
            </a:r>
          </a:p>
          <a:p>
            <a:pPr lvl="1"/>
            <a:r>
              <a:rPr lang="fr-FR" dirty="0" smtClean="0"/>
              <a:t>Hélicoptère : boite de vitesse </a:t>
            </a:r>
            <a:endParaRPr lang="fr-FR" dirty="0"/>
          </a:p>
          <a:p>
            <a:endParaRPr lang="fr-FR" dirty="0" smtClean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/>
              <a:t>Transmission de puissance avec modification de le vitesse</a:t>
            </a:r>
          </a:p>
        </p:txBody>
      </p:sp>
      <p:sp>
        <p:nvSpPr>
          <p:cNvPr id="4" name="Rectangle 3"/>
          <p:cNvSpPr/>
          <p:nvPr/>
        </p:nvSpPr>
        <p:spPr>
          <a:xfrm>
            <a:off x="251520" y="624449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800" dirty="0">
                <a:hlinkClick r:id="rId2"/>
              </a:rPr>
              <a:t>http://www2c.ac-lille.fr/eiffel/cpge/animation14.html</a:t>
            </a:r>
            <a:endParaRPr lang="fr-FR" sz="800" dirty="0"/>
          </a:p>
          <a:p>
            <a:r>
              <a:rPr lang="fr-FR" sz="800" dirty="0">
                <a:hlinkClick r:id="rId3"/>
              </a:rPr>
              <a:t>http://www2c.ac-lille.fr/eiffel/cpge/animation15.html</a:t>
            </a:r>
            <a:endParaRPr lang="fr-FR" sz="800" dirty="0"/>
          </a:p>
          <a:p>
            <a:r>
              <a:rPr lang="fr-FR" sz="800" dirty="0">
                <a:hlinkClick r:id="rId4"/>
              </a:rPr>
              <a:t>http://www2c.ac-lille.fr/eiffel/cpge/animation60.html</a:t>
            </a:r>
            <a:endParaRPr lang="fr-FR" sz="800" dirty="0"/>
          </a:p>
          <a:p>
            <a:r>
              <a:rPr lang="fr-FR" sz="800" dirty="0">
                <a:hlinkClick r:id="rId5"/>
              </a:rPr>
              <a:t>http://www2c.ac-lille.fr/eiffel/cpge/animation89.html</a:t>
            </a:r>
            <a:endParaRPr lang="fr-FR" sz="800" dirty="0"/>
          </a:p>
        </p:txBody>
      </p:sp>
    </p:spTree>
    <p:extLst>
      <p:ext uri="{BB962C8B-B14F-4D97-AF65-F5344CB8AC3E}">
        <p14:creationId xmlns:p14="http://schemas.microsoft.com/office/powerpoint/2010/main" val="325594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365497"/>
            <a:ext cx="3094648" cy="5492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3" name="Rectangle 82"/>
          <p:cNvSpPr/>
          <p:nvPr/>
        </p:nvSpPr>
        <p:spPr>
          <a:xfrm>
            <a:off x="4642936" y="1052736"/>
            <a:ext cx="3601472" cy="60486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4" name="Connecteur droit 53"/>
          <p:cNvCxnSpPr/>
          <p:nvPr/>
        </p:nvCxnSpPr>
        <p:spPr>
          <a:xfrm>
            <a:off x="5478156" y="2959114"/>
            <a:ext cx="48234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/>
          <p:cNvCxnSpPr/>
          <p:nvPr/>
        </p:nvCxnSpPr>
        <p:spPr>
          <a:xfrm>
            <a:off x="5478156" y="2959114"/>
            <a:ext cx="48234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>
          <a:xfrm>
            <a:off x="304800" y="980728"/>
            <a:ext cx="7651576" cy="5267672"/>
          </a:xfrm>
        </p:spPr>
        <p:txBody>
          <a:bodyPr>
            <a:normAutofit/>
          </a:bodyPr>
          <a:lstStyle/>
          <a:p>
            <a:r>
              <a:rPr lang="fr-FR" dirty="0" smtClean="0"/>
              <a:t>Train épicycloïdal de bulldozer</a:t>
            </a:r>
          </a:p>
          <a:p>
            <a:endParaRPr lang="fr-FR" dirty="0" smtClean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/>
              <a:t>Transmission de puissance avec modification de le vitesse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75678"/>
            <a:ext cx="3094648" cy="5492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Connecteur droit 6"/>
          <p:cNvCxnSpPr/>
          <p:nvPr/>
        </p:nvCxnSpPr>
        <p:spPr>
          <a:xfrm>
            <a:off x="4642936" y="4162881"/>
            <a:ext cx="1098612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/>
          <p:cNvCxnSpPr/>
          <p:nvPr/>
        </p:nvCxnSpPr>
        <p:spPr>
          <a:xfrm>
            <a:off x="5741548" y="3717032"/>
            <a:ext cx="0" cy="93610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5500378" y="3717032"/>
            <a:ext cx="482340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788024" y="4028895"/>
            <a:ext cx="573920" cy="28067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11"/>
          <p:cNvCxnSpPr/>
          <p:nvPr/>
        </p:nvCxnSpPr>
        <p:spPr>
          <a:xfrm>
            <a:off x="4714944" y="4021541"/>
            <a:ext cx="0" cy="28803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5435024" y="4029925"/>
            <a:ext cx="0" cy="28803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5500378" y="3717032"/>
            <a:ext cx="48234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>
            <a:endCxn id="56" idx="2"/>
          </p:cNvCxnSpPr>
          <p:nvPr/>
        </p:nvCxnSpPr>
        <p:spPr>
          <a:xfrm flipV="1">
            <a:off x="5732402" y="3429000"/>
            <a:ext cx="0" cy="28803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>
            <a:off x="5361944" y="3338073"/>
            <a:ext cx="8662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e 40"/>
          <p:cNvGrpSpPr/>
          <p:nvPr/>
        </p:nvGrpSpPr>
        <p:grpSpPr>
          <a:xfrm>
            <a:off x="5982718" y="5593532"/>
            <a:ext cx="359968" cy="579666"/>
            <a:chOff x="1639793" y="4078238"/>
            <a:chExt cx="359968" cy="579666"/>
          </a:xfrm>
        </p:grpSpPr>
        <p:grpSp>
          <p:nvGrpSpPr>
            <p:cNvPr id="42" name="Groupe 41"/>
            <p:cNvGrpSpPr/>
            <p:nvPr/>
          </p:nvGrpSpPr>
          <p:grpSpPr>
            <a:xfrm>
              <a:off x="1639793" y="4509144"/>
              <a:ext cx="359968" cy="148760"/>
              <a:chOff x="1344635" y="4134565"/>
              <a:chExt cx="359968" cy="148760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1344635" y="4134565"/>
                <a:ext cx="359968" cy="148760"/>
              </a:xfrm>
              <a:prstGeom prst="rect">
                <a:avLst/>
              </a:prstGeom>
              <a:pattFill prst="ltUpDiag">
                <a:fgClr>
                  <a:srgbClr val="FFFF00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45" name="Connecteur droit 44"/>
              <p:cNvCxnSpPr/>
              <p:nvPr/>
            </p:nvCxnSpPr>
            <p:spPr>
              <a:xfrm>
                <a:off x="1344635" y="4145658"/>
                <a:ext cx="359968" cy="0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Connecteur droit 42"/>
            <p:cNvCxnSpPr>
              <a:stCxn id="11" idx="2"/>
            </p:cNvCxnSpPr>
            <p:nvPr/>
          </p:nvCxnSpPr>
          <p:spPr>
            <a:xfrm flipH="1">
              <a:off x="1812079" y="4078238"/>
              <a:ext cx="7698" cy="441999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Connecteur droit 47"/>
          <p:cNvCxnSpPr/>
          <p:nvPr/>
        </p:nvCxnSpPr>
        <p:spPr>
          <a:xfrm>
            <a:off x="5500378" y="4653136"/>
            <a:ext cx="482340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Ellipse 50"/>
          <p:cNvSpPr/>
          <p:nvPr/>
        </p:nvSpPr>
        <p:spPr>
          <a:xfrm>
            <a:off x="4100714" y="3883259"/>
            <a:ext cx="556718" cy="559244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ln>
                  <a:solidFill>
                    <a:srgbClr val="00B0F0"/>
                  </a:solidFill>
                </a:ln>
                <a:solidFill>
                  <a:srgbClr val="00B0F0"/>
                </a:solidFill>
              </a:rPr>
              <a:t>M</a:t>
            </a:r>
          </a:p>
        </p:txBody>
      </p:sp>
      <p:cxnSp>
        <p:nvCxnSpPr>
          <p:cNvPr id="55" name="Connecteur droit 54"/>
          <p:cNvCxnSpPr/>
          <p:nvPr/>
        </p:nvCxnSpPr>
        <p:spPr>
          <a:xfrm>
            <a:off x="5491232" y="5404749"/>
            <a:ext cx="48234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546478" y="3247146"/>
            <a:ext cx="371848" cy="18185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9" name="Connecteur droit 58"/>
          <p:cNvCxnSpPr/>
          <p:nvPr/>
        </p:nvCxnSpPr>
        <p:spPr>
          <a:xfrm flipV="1">
            <a:off x="5723908" y="2959114"/>
            <a:ext cx="0" cy="28803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/>
          <p:cNvCxnSpPr/>
          <p:nvPr/>
        </p:nvCxnSpPr>
        <p:spPr>
          <a:xfrm flipV="1">
            <a:off x="5478156" y="3247146"/>
            <a:ext cx="0" cy="18185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/>
          <p:cNvCxnSpPr/>
          <p:nvPr/>
        </p:nvCxnSpPr>
        <p:spPr>
          <a:xfrm flipV="1">
            <a:off x="5982164" y="3247146"/>
            <a:ext cx="0" cy="18185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6228184" y="4162881"/>
            <a:ext cx="136815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/>
          <p:nvPr/>
        </p:nvCxnSpPr>
        <p:spPr>
          <a:xfrm flipV="1">
            <a:off x="6228184" y="3338073"/>
            <a:ext cx="0" cy="82480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6446931" y="4017336"/>
            <a:ext cx="573920" cy="28067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70"/>
          <p:cNvCxnSpPr/>
          <p:nvPr/>
        </p:nvCxnSpPr>
        <p:spPr>
          <a:xfrm flipV="1">
            <a:off x="6386907" y="4013131"/>
            <a:ext cx="0" cy="28908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/>
          <p:cNvCxnSpPr/>
          <p:nvPr/>
        </p:nvCxnSpPr>
        <p:spPr>
          <a:xfrm flipV="1">
            <a:off x="7092280" y="4018337"/>
            <a:ext cx="0" cy="28908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/>
          <p:cNvCxnSpPr/>
          <p:nvPr/>
        </p:nvCxnSpPr>
        <p:spPr>
          <a:xfrm>
            <a:off x="5723908" y="5404749"/>
            <a:ext cx="0" cy="184491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/>
          <p:nvPr/>
        </p:nvCxnSpPr>
        <p:spPr>
          <a:xfrm>
            <a:off x="5719326" y="2763995"/>
            <a:ext cx="0" cy="184491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/>
          <p:cNvCxnSpPr/>
          <p:nvPr/>
        </p:nvCxnSpPr>
        <p:spPr>
          <a:xfrm>
            <a:off x="6740490" y="2780928"/>
            <a:ext cx="0" cy="1240613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/>
          <p:nvPr/>
        </p:nvCxnSpPr>
        <p:spPr>
          <a:xfrm flipH="1">
            <a:off x="5719326" y="2763996"/>
            <a:ext cx="1021164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/>
          <p:nvPr/>
        </p:nvCxnSpPr>
        <p:spPr>
          <a:xfrm>
            <a:off x="6740490" y="4298014"/>
            <a:ext cx="0" cy="1291226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/>
          <p:cNvCxnSpPr/>
          <p:nvPr/>
        </p:nvCxnSpPr>
        <p:spPr>
          <a:xfrm flipH="1">
            <a:off x="5712727" y="5589240"/>
            <a:ext cx="1021164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85"/>
          <p:cNvCxnSpPr/>
          <p:nvPr/>
        </p:nvCxnSpPr>
        <p:spPr>
          <a:xfrm flipH="1">
            <a:off x="5074984" y="5803071"/>
            <a:ext cx="1087718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/>
          <p:cNvCxnSpPr/>
          <p:nvPr/>
        </p:nvCxnSpPr>
        <p:spPr>
          <a:xfrm>
            <a:off x="5074984" y="4307425"/>
            <a:ext cx="0" cy="1507106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Ellipse 89"/>
          <p:cNvSpPr/>
          <p:nvPr/>
        </p:nvSpPr>
        <p:spPr>
          <a:xfrm>
            <a:off x="5795064" y="4345407"/>
            <a:ext cx="266584" cy="267794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000" dirty="0" smtClean="0">
                <a:ln>
                  <a:solidFill>
                    <a:srgbClr val="00B0F0"/>
                  </a:solidFill>
                </a:ln>
                <a:solidFill>
                  <a:srgbClr val="00B0F0"/>
                </a:solidFill>
              </a:rPr>
              <a:t>25</a:t>
            </a:r>
            <a:endParaRPr lang="fr-FR" sz="2400" dirty="0">
              <a:ln>
                <a:solidFill>
                  <a:srgbClr val="00B0F0"/>
                </a:solidFill>
              </a:ln>
              <a:solidFill>
                <a:srgbClr val="00B0F0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>
            <a:off x="5181724" y="2825217"/>
            <a:ext cx="266584" cy="267794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000" dirty="0" smtClean="0">
                <a:ln>
                  <a:solidFill>
                    <a:srgbClr val="00B0F0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24</a:t>
            </a:r>
            <a:endParaRPr lang="fr-FR" sz="2400" dirty="0">
              <a:ln>
                <a:solidFill>
                  <a:srgbClr val="00B0F0"/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2" name="Ellipse 91"/>
          <p:cNvSpPr/>
          <p:nvPr/>
        </p:nvSpPr>
        <p:spPr>
          <a:xfrm>
            <a:off x="6090017" y="2454942"/>
            <a:ext cx="266584" cy="267794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000" dirty="0" smtClean="0">
                <a:ln>
                  <a:solidFill>
                    <a:srgbClr val="00B0F0"/>
                  </a:solidFill>
                </a:ln>
                <a:solidFill>
                  <a:srgbClr val="FFFF00"/>
                </a:solidFill>
              </a:rPr>
              <a:t>17</a:t>
            </a:r>
            <a:endParaRPr lang="fr-FR" sz="2400" dirty="0">
              <a:ln>
                <a:solidFill>
                  <a:srgbClr val="00B0F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93" name="Ellipse 92"/>
          <p:cNvSpPr/>
          <p:nvPr/>
        </p:nvSpPr>
        <p:spPr>
          <a:xfrm>
            <a:off x="6249920" y="3482683"/>
            <a:ext cx="266584" cy="267794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000" dirty="0" smtClean="0">
                <a:ln>
                  <a:solidFill>
                    <a:srgbClr val="00B0F0"/>
                  </a:solidFill>
                </a:ln>
                <a:solidFill>
                  <a:srgbClr val="FFFF00"/>
                </a:solidFill>
              </a:rPr>
              <a:t>31</a:t>
            </a:r>
            <a:endParaRPr lang="fr-FR" sz="2400" dirty="0">
              <a:ln>
                <a:solidFill>
                  <a:srgbClr val="00B0F0"/>
                </a:solidFill>
              </a:ln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57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Connecteur droit 53"/>
          <p:cNvCxnSpPr/>
          <p:nvPr/>
        </p:nvCxnSpPr>
        <p:spPr>
          <a:xfrm>
            <a:off x="1916994" y="3527284"/>
            <a:ext cx="48234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/>
          <p:cNvCxnSpPr/>
          <p:nvPr/>
        </p:nvCxnSpPr>
        <p:spPr>
          <a:xfrm>
            <a:off x="1916994" y="3527284"/>
            <a:ext cx="48234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>
          <a:xfrm>
            <a:off x="304800" y="980728"/>
            <a:ext cx="7651576" cy="5267672"/>
          </a:xfrm>
        </p:spPr>
        <p:txBody>
          <a:bodyPr>
            <a:normAutofit/>
          </a:bodyPr>
          <a:lstStyle/>
          <a:p>
            <a:r>
              <a:rPr lang="fr-FR" dirty="0" smtClean="0"/>
              <a:t>Trains épicycloïdaux</a:t>
            </a:r>
          </a:p>
          <a:p>
            <a:pPr lvl="1"/>
            <a:r>
              <a:rPr lang="fr-FR" dirty="0" smtClean="0"/>
              <a:t>Méthode analytique : écriture du roulement sans glissement en I et J. </a:t>
            </a:r>
          </a:p>
          <a:p>
            <a:pPr lvl="1"/>
            <a:r>
              <a:rPr lang="fr-FR" dirty="0" smtClean="0"/>
              <a:t>Méthode graphique : utiliser I et J comme étant les CIR respectifs de (25/23) et (23/17)</a:t>
            </a:r>
          </a:p>
          <a:p>
            <a:endParaRPr lang="fr-FR" dirty="0" smtClean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/>
              <a:t>Transmission de puissance avec modification de le vitesse</a:t>
            </a:r>
          </a:p>
        </p:txBody>
      </p:sp>
      <p:cxnSp>
        <p:nvCxnSpPr>
          <p:cNvPr id="7" name="Connecteur droit 6"/>
          <p:cNvCxnSpPr/>
          <p:nvPr/>
        </p:nvCxnSpPr>
        <p:spPr>
          <a:xfrm>
            <a:off x="1081774" y="4731051"/>
            <a:ext cx="1098612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/>
          <p:cNvCxnSpPr/>
          <p:nvPr/>
        </p:nvCxnSpPr>
        <p:spPr>
          <a:xfrm>
            <a:off x="2167984" y="4285202"/>
            <a:ext cx="0" cy="93610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1939216" y="4285202"/>
            <a:ext cx="482340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226862" y="4597065"/>
            <a:ext cx="573920" cy="28067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11"/>
          <p:cNvCxnSpPr/>
          <p:nvPr/>
        </p:nvCxnSpPr>
        <p:spPr>
          <a:xfrm>
            <a:off x="1153782" y="4589711"/>
            <a:ext cx="0" cy="28803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1873862" y="4598095"/>
            <a:ext cx="0" cy="28803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1939216" y="4285202"/>
            <a:ext cx="48234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>
            <a:endCxn id="56" idx="2"/>
          </p:cNvCxnSpPr>
          <p:nvPr/>
        </p:nvCxnSpPr>
        <p:spPr>
          <a:xfrm flipV="1">
            <a:off x="2171240" y="3997170"/>
            <a:ext cx="0" cy="28803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>
            <a:off x="1800782" y="3906243"/>
            <a:ext cx="8662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e 40"/>
          <p:cNvGrpSpPr/>
          <p:nvPr/>
        </p:nvGrpSpPr>
        <p:grpSpPr>
          <a:xfrm>
            <a:off x="2421556" y="6157410"/>
            <a:ext cx="359968" cy="583958"/>
            <a:chOff x="1639793" y="4073946"/>
            <a:chExt cx="359968" cy="583958"/>
          </a:xfrm>
        </p:grpSpPr>
        <p:grpSp>
          <p:nvGrpSpPr>
            <p:cNvPr id="42" name="Groupe 41"/>
            <p:cNvGrpSpPr/>
            <p:nvPr/>
          </p:nvGrpSpPr>
          <p:grpSpPr>
            <a:xfrm>
              <a:off x="1639793" y="4509144"/>
              <a:ext cx="359968" cy="148760"/>
              <a:chOff x="1344635" y="4134565"/>
              <a:chExt cx="359968" cy="148760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1344635" y="4134565"/>
                <a:ext cx="359968" cy="148760"/>
              </a:xfrm>
              <a:prstGeom prst="rect">
                <a:avLst/>
              </a:prstGeom>
              <a:pattFill prst="ltUpDiag">
                <a:fgClr>
                  <a:srgbClr val="FFFF00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45" name="Connecteur droit 44"/>
              <p:cNvCxnSpPr/>
              <p:nvPr/>
            </p:nvCxnSpPr>
            <p:spPr>
              <a:xfrm>
                <a:off x="1344635" y="4145658"/>
                <a:ext cx="359968" cy="0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Connecteur droit 42"/>
            <p:cNvCxnSpPr/>
            <p:nvPr/>
          </p:nvCxnSpPr>
          <p:spPr>
            <a:xfrm flipH="1">
              <a:off x="1819777" y="4073946"/>
              <a:ext cx="7698" cy="441999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Connecteur droit 47"/>
          <p:cNvCxnSpPr/>
          <p:nvPr/>
        </p:nvCxnSpPr>
        <p:spPr>
          <a:xfrm>
            <a:off x="1939216" y="5221306"/>
            <a:ext cx="482340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Ellipse 50"/>
          <p:cNvSpPr/>
          <p:nvPr/>
        </p:nvSpPr>
        <p:spPr>
          <a:xfrm>
            <a:off x="539552" y="4451429"/>
            <a:ext cx="556718" cy="559244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ln>
                  <a:solidFill>
                    <a:srgbClr val="00B0F0"/>
                  </a:solidFill>
                </a:ln>
                <a:solidFill>
                  <a:srgbClr val="00B0F0"/>
                </a:solidFill>
              </a:rPr>
              <a:t>M</a:t>
            </a:r>
          </a:p>
        </p:txBody>
      </p:sp>
      <p:cxnSp>
        <p:nvCxnSpPr>
          <p:cNvPr id="55" name="Connecteur droit 54"/>
          <p:cNvCxnSpPr/>
          <p:nvPr/>
        </p:nvCxnSpPr>
        <p:spPr>
          <a:xfrm>
            <a:off x="1930070" y="5972919"/>
            <a:ext cx="48234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985316" y="3815316"/>
            <a:ext cx="371848" cy="18185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9" name="Connecteur droit 58"/>
          <p:cNvCxnSpPr/>
          <p:nvPr/>
        </p:nvCxnSpPr>
        <p:spPr>
          <a:xfrm flipV="1">
            <a:off x="2162746" y="3527284"/>
            <a:ext cx="0" cy="28803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/>
          <p:cNvCxnSpPr/>
          <p:nvPr/>
        </p:nvCxnSpPr>
        <p:spPr>
          <a:xfrm flipV="1">
            <a:off x="1916994" y="3815316"/>
            <a:ext cx="0" cy="18185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/>
          <p:cNvCxnSpPr/>
          <p:nvPr/>
        </p:nvCxnSpPr>
        <p:spPr>
          <a:xfrm flipV="1">
            <a:off x="2421002" y="3815316"/>
            <a:ext cx="0" cy="18185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2667022" y="4731051"/>
            <a:ext cx="136815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/>
          <p:nvPr/>
        </p:nvCxnSpPr>
        <p:spPr>
          <a:xfrm flipV="1">
            <a:off x="2667022" y="3906243"/>
            <a:ext cx="0" cy="82480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2885769" y="4585506"/>
            <a:ext cx="573920" cy="28067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70"/>
          <p:cNvCxnSpPr/>
          <p:nvPr/>
        </p:nvCxnSpPr>
        <p:spPr>
          <a:xfrm flipV="1">
            <a:off x="2825745" y="4581301"/>
            <a:ext cx="0" cy="28908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/>
          <p:cNvCxnSpPr/>
          <p:nvPr/>
        </p:nvCxnSpPr>
        <p:spPr>
          <a:xfrm flipV="1">
            <a:off x="3531118" y="4586507"/>
            <a:ext cx="0" cy="28908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/>
          <p:cNvCxnSpPr/>
          <p:nvPr/>
        </p:nvCxnSpPr>
        <p:spPr>
          <a:xfrm>
            <a:off x="2162746" y="5972919"/>
            <a:ext cx="0" cy="184491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/>
          <p:nvPr/>
        </p:nvCxnSpPr>
        <p:spPr>
          <a:xfrm>
            <a:off x="2158164" y="3332165"/>
            <a:ext cx="0" cy="184491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/>
          <p:cNvCxnSpPr/>
          <p:nvPr/>
        </p:nvCxnSpPr>
        <p:spPr>
          <a:xfrm>
            <a:off x="3179328" y="3349098"/>
            <a:ext cx="0" cy="1240613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/>
          <p:nvPr/>
        </p:nvCxnSpPr>
        <p:spPr>
          <a:xfrm flipH="1">
            <a:off x="2158164" y="3332166"/>
            <a:ext cx="1021164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/>
          <p:nvPr/>
        </p:nvCxnSpPr>
        <p:spPr>
          <a:xfrm>
            <a:off x="3179328" y="4866184"/>
            <a:ext cx="0" cy="1291226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/>
          <p:cNvCxnSpPr/>
          <p:nvPr/>
        </p:nvCxnSpPr>
        <p:spPr>
          <a:xfrm flipH="1">
            <a:off x="2151565" y="6157410"/>
            <a:ext cx="1021164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85"/>
          <p:cNvCxnSpPr/>
          <p:nvPr/>
        </p:nvCxnSpPr>
        <p:spPr>
          <a:xfrm flipH="1">
            <a:off x="1513822" y="6371241"/>
            <a:ext cx="1087718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/>
          <p:cNvCxnSpPr/>
          <p:nvPr/>
        </p:nvCxnSpPr>
        <p:spPr>
          <a:xfrm>
            <a:off x="1513822" y="4875595"/>
            <a:ext cx="0" cy="1507106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Ellipse 89"/>
          <p:cNvSpPr/>
          <p:nvPr/>
        </p:nvSpPr>
        <p:spPr>
          <a:xfrm>
            <a:off x="2233902" y="4913577"/>
            <a:ext cx="266584" cy="267794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000" dirty="0" smtClean="0">
                <a:ln>
                  <a:solidFill>
                    <a:srgbClr val="00B0F0"/>
                  </a:solidFill>
                </a:ln>
                <a:solidFill>
                  <a:srgbClr val="00B0F0"/>
                </a:solidFill>
              </a:rPr>
              <a:t>25</a:t>
            </a:r>
            <a:endParaRPr lang="fr-FR" sz="2400" dirty="0">
              <a:ln>
                <a:solidFill>
                  <a:srgbClr val="00B0F0"/>
                </a:solidFill>
              </a:ln>
              <a:solidFill>
                <a:srgbClr val="00B0F0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>
            <a:off x="1620562" y="3393387"/>
            <a:ext cx="266584" cy="267794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000" dirty="0" smtClean="0">
                <a:ln>
                  <a:solidFill>
                    <a:srgbClr val="00B0F0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23</a:t>
            </a:r>
            <a:endParaRPr lang="fr-FR" sz="2400" dirty="0">
              <a:ln>
                <a:solidFill>
                  <a:srgbClr val="00B0F0"/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2" name="Ellipse 91"/>
          <p:cNvSpPr/>
          <p:nvPr/>
        </p:nvSpPr>
        <p:spPr>
          <a:xfrm>
            <a:off x="2528855" y="3023112"/>
            <a:ext cx="266584" cy="267794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000" dirty="0" smtClean="0">
                <a:ln>
                  <a:solidFill>
                    <a:srgbClr val="00B0F0"/>
                  </a:solidFill>
                </a:ln>
                <a:solidFill>
                  <a:srgbClr val="FFFF00"/>
                </a:solidFill>
              </a:rPr>
              <a:t>17</a:t>
            </a:r>
            <a:endParaRPr lang="fr-FR" sz="2400" dirty="0">
              <a:ln>
                <a:solidFill>
                  <a:srgbClr val="00B0F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93" name="Ellipse 92"/>
          <p:cNvSpPr/>
          <p:nvPr/>
        </p:nvSpPr>
        <p:spPr>
          <a:xfrm>
            <a:off x="2688758" y="4050853"/>
            <a:ext cx="266584" cy="267794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000" dirty="0" smtClean="0">
                <a:ln>
                  <a:solidFill>
                    <a:srgbClr val="00B0F0"/>
                  </a:solidFill>
                </a:ln>
                <a:solidFill>
                  <a:srgbClr val="FFFF00"/>
                </a:solidFill>
              </a:rPr>
              <a:t>31</a:t>
            </a:r>
            <a:endParaRPr lang="fr-FR" sz="2400" dirty="0">
              <a:ln>
                <a:solidFill>
                  <a:srgbClr val="00B0F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5630030" y="3524329"/>
            <a:ext cx="730197" cy="73027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>
            <a:off x="6360227" y="4781519"/>
            <a:ext cx="730197" cy="73027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>
            <a:off x="4899833" y="4781981"/>
            <a:ext cx="730197" cy="73027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llipse 3"/>
          <p:cNvSpPr/>
          <p:nvPr/>
        </p:nvSpPr>
        <p:spPr>
          <a:xfrm>
            <a:off x="5527129" y="4247392"/>
            <a:ext cx="936000" cy="936104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>
            <a:off x="4788024" y="3508205"/>
            <a:ext cx="2414210" cy="241447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8" name="Connecteur droit 57"/>
          <p:cNvCxnSpPr>
            <a:endCxn id="60" idx="4"/>
          </p:cNvCxnSpPr>
          <p:nvPr/>
        </p:nvCxnSpPr>
        <p:spPr>
          <a:xfrm flipH="1" flipV="1">
            <a:off x="5995128" y="4060095"/>
            <a:ext cx="23" cy="65535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llipse 59"/>
          <p:cNvSpPr/>
          <p:nvPr/>
        </p:nvSpPr>
        <p:spPr>
          <a:xfrm>
            <a:off x="5834079" y="3737961"/>
            <a:ext cx="322098" cy="32213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Ellipse 60"/>
          <p:cNvSpPr/>
          <p:nvPr/>
        </p:nvSpPr>
        <p:spPr>
          <a:xfrm>
            <a:off x="6554550" y="4985591"/>
            <a:ext cx="322098" cy="32213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/>
          <p:cNvSpPr/>
          <p:nvPr/>
        </p:nvSpPr>
        <p:spPr>
          <a:xfrm>
            <a:off x="5103882" y="4985591"/>
            <a:ext cx="322098" cy="32213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7" name="Connecteur droit 66"/>
          <p:cNvCxnSpPr>
            <a:stCxn id="60" idx="7"/>
            <a:endCxn id="49" idx="7"/>
          </p:cNvCxnSpPr>
          <p:nvPr/>
        </p:nvCxnSpPr>
        <p:spPr>
          <a:xfrm flipV="1">
            <a:off x="6109007" y="3631276"/>
            <a:ext cx="144285" cy="15386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/>
          <p:cNvCxnSpPr>
            <a:stCxn id="61" idx="7"/>
            <a:endCxn id="50" idx="7"/>
          </p:cNvCxnSpPr>
          <p:nvPr/>
        </p:nvCxnSpPr>
        <p:spPr>
          <a:xfrm flipV="1">
            <a:off x="6829478" y="4888466"/>
            <a:ext cx="154011" cy="1443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stCxn id="63" idx="1"/>
            <a:endCxn id="52" idx="1"/>
          </p:cNvCxnSpPr>
          <p:nvPr/>
        </p:nvCxnSpPr>
        <p:spPr>
          <a:xfrm flipH="1" flipV="1">
            <a:off x="5006768" y="4888928"/>
            <a:ext cx="144284" cy="14383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63" idx="7"/>
          </p:cNvCxnSpPr>
          <p:nvPr/>
        </p:nvCxnSpPr>
        <p:spPr>
          <a:xfrm flipV="1">
            <a:off x="5378810" y="4715444"/>
            <a:ext cx="616318" cy="31732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>
            <a:endCxn id="61" idx="1"/>
          </p:cNvCxnSpPr>
          <p:nvPr/>
        </p:nvCxnSpPr>
        <p:spPr>
          <a:xfrm>
            <a:off x="5995151" y="4725845"/>
            <a:ext cx="606569" cy="30692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e 78"/>
          <p:cNvGrpSpPr/>
          <p:nvPr/>
        </p:nvGrpSpPr>
        <p:grpSpPr>
          <a:xfrm>
            <a:off x="5815144" y="6157410"/>
            <a:ext cx="359968" cy="568170"/>
            <a:chOff x="1624007" y="4308673"/>
            <a:chExt cx="359968" cy="568170"/>
          </a:xfrm>
        </p:grpSpPr>
        <p:grpSp>
          <p:nvGrpSpPr>
            <p:cNvPr id="80" name="Groupe 79"/>
            <p:cNvGrpSpPr/>
            <p:nvPr/>
          </p:nvGrpSpPr>
          <p:grpSpPr>
            <a:xfrm>
              <a:off x="1624007" y="4308673"/>
              <a:ext cx="359968" cy="148760"/>
              <a:chOff x="1328849" y="3934094"/>
              <a:chExt cx="359968" cy="148760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1328849" y="3934094"/>
                <a:ext cx="359968" cy="148760"/>
              </a:xfrm>
              <a:prstGeom prst="rect">
                <a:avLst/>
              </a:prstGeom>
              <a:pattFill prst="ltUpDiag">
                <a:fgClr>
                  <a:srgbClr val="FFFF00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88" name="Connecteur droit 87"/>
              <p:cNvCxnSpPr/>
              <p:nvPr/>
            </p:nvCxnSpPr>
            <p:spPr>
              <a:xfrm>
                <a:off x="1328849" y="3934094"/>
                <a:ext cx="359968" cy="0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Connecteur droit 83"/>
            <p:cNvCxnSpPr>
              <a:stCxn id="57" idx="4"/>
            </p:cNvCxnSpPr>
            <p:nvPr/>
          </p:nvCxnSpPr>
          <p:spPr>
            <a:xfrm flipH="1">
              <a:off x="1803991" y="4642116"/>
              <a:ext cx="1" cy="234727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/>
              <p:cNvSpPr txBox="1"/>
              <p:nvPr/>
            </p:nvSpPr>
            <p:spPr>
              <a:xfrm>
                <a:off x="2177925" y="4569966"/>
                <a:ext cx="3509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/>
                        </a:rPr>
                        <m:t>𝑂</m:t>
                      </m:r>
                    </m:oMath>
                  </m:oMathPara>
                </a14:m>
                <a:endParaRPr lang="fr-FR" sz="1400" dirty="0"/>
              </a:p>
            </p:txBody>
          </p:sp>
        </mc:Choice>
        <mc:Fallback xmlns="">
          <p:sp>
            <p:nvSpPr>
              <p:cNvPr id="31" name="ZoneTexte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925" y="4569966"/>
                <a:ext cx="350930" cy="30777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ZoneTexte 88"/>
              <p:cNvSpPr txBox="1"/>
              <p:nvPr/>
            </p:nvSpPr>
            <p:spPr>
              <a:xfrm>
                <a:off x="1647543" y="4143652"/>
                <a:ext cx="2977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/>
                        </a:rPr>
                        <m:t>𝐼</m:t>
                      </m:r>
                    </m:oMath>
                  </m:oMathPara>
                </a14:m>
                <a:endParaRPr lang="fr-FR" sz="1400" dirty="0"/>
              </a:p>
            </p:txBody>
          </p:sp>
        </mc:Choice>
        <mc:Fallback xmlns="">
          <p:sp>
            <p:nvSpPr>
              <p:cNvPr id="89" name="ZoneTexte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543" y="4143652"/>
                <a:ext cx="297774" cy="30777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ZoneTexte 93"/>
              <p:cNvSpPr txBox="1"/>
              <p:nvPr/>
            </p:nvSpPr>
            <p:spPr>
              <a:xfrm>
                <a:off x="2399334" y="3354316"/>
                <a:ext cx="29719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/>
                        </a:rPr>
                        <m:t>𝐽</m:t>
                      </m:r>
                    </m:oMath>
                  </m:oMathPara>
                </a14:m>
                <a:endParaRPr lang="fr-FR" sz="1400" dirty="0"/>
              </a:p>
            </p:txBody>
          </p:sp>
        </mc:Choice>
        <mc:Fallback xmlns="">
          <p:sp>
            <p:nvSpPr>
              <p:cNvPr id="94" name="ZoneTexte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9334" y="3354316"/>
                <a:ext cx="297197" cy="307777"/>
              </a:xfrm>
              <a:prstGeom prst="rect">
                <a:avLst/>
              </a:prstGeom>
              <a:blipFill rotWithShape="1"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ZoneTexte 94"/>
              <p:cNvSpPr txBox="1"/>
              <p:nvPr/>
            </p:nvSpPr>
            <p:spPr>
              <a:xfrm>
                <a:off x="1589949" y="3752354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fr-FR" sz="1400" dirty="0"/>
              </a:p>
            </p:txBody>
          </p:sp>
        </mc:Choice>
        <mc:Fallback xmlns="">
          <p:sp>
            <p:nvSpPr>
              <p:cNvPr id="95" name="ZoneTexte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949" y="3752354"/>
                <a:ext cx="340286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ZoneTexte 95"/>
              <p:cNvSpPr txBox="1"/>
              <p:nvPr/>
            </p:nvSpPr>
            <p:spPr>
              <a:xfrm>
                <a:off x="5493793" y="3735579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fr-FR" sz="1400" dirty="0"/>
              </a:p>
            </p:txBody>
          </p:sp>
        </mc:Choice>
        <mc:Fallback xmlns="">
          <p:sp>
            <p:nvSpPr>
              <p:cNvPr id="96" name="ZoneTexte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793" y="3735579"/>
                <a:ext cx="340286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ZoneTexte 96"/>
              <p:cNvSpPr txBox="1"/>
              <p:nvPr/>
            </p:nvSpPr>
            <p:spPr>
              <a:xfrm>
                <a:off x="5686969" y="3219507"/>
                <a:ext cx="29719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/>
                        </a:rPr>
                        <m:t>𝐽</m:t>
                      </m:r>
                    </m:oMath>
                  </m:oMathPara>
                </a14:m>
                <a:endParaRPr lang="fr-FR" sz="1400" dirty="0"/>
              </a:p>
            </p:txBody>
          </p:sp>
        </mc:Choice>
        <mc:Fallback xmlns="">
          <p:sp>
            <p:nvSpPr>
              <p:cNvPr id="97" name="ZoneTexte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6969" y="3219507"/>
                <a:ext cx="297197" cy="307777"/>
              </a:xfrm>
              <a:prstGeom prst="rect">
                <a:avLst/>
              </a:prstGeom>
              <a:blipFill rotWithShape="1">
                <a:blip r:embed="rId6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ZoneTexte 97"/>
              <p:cNvSpPr txBox="1"/>
              <p:nvPr/>
            </p:nvSpPr>
            <p:spPr>
              <a:xfrm>
                <a:off x="6218442" y="4100718"/>
                <a:ext cx="2977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/>
                        </a:rPr>
                        <m:t>𝐼</m:t>
                      </m:r>
                    </m:oMath>
                  </m:oMathPara>
                </a14:m>
                <a:endParaRPr lang="fr-FR" sz="1400" dirty="0"/>
              </a:p>
            </p:txBody>
          </p:sp>
        </mc:Choice>
        <mc:Fallback xmlns="">
          <p:sp>
            <p:nvSpPr>
              <p:cNvPr id="98" name="ZoneTexte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442" y="4100718"/>
                <a:ext cx="297774" cy="30777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ZoneTexte 98"/>
              <p:cNvSpPr txBox="1"/>
              <p:nvPr/>
            </p:nvSpPr>
            <p:spPr>
              <a:xfrm>
                <a:off x="5527129" y="4540931"/>
                <a:ext cx="3509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/>
                        </a:rPr>
                        <m:t>𝑂</m:t>
                      </m:r>
                    </m:oMath>
                  </m:oMathPara>
                </a14:m>
                <a:endParaRPr lang="fr-FR" sz="1400" dirty="0"/>
              </a:p>
            </p:txBody>
          </p:sp>
        </mc:Choice>
        <mc:Fallback xmlns="">
          <p:sp>
            <p:nvSpPr>
              <p:cNvPr id="99" name="ZoneTexte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7129" y="4540931"/>
                <a:ext cx="350930" cy="30777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Ellipse 99"/>
          <p:cNvSpPr/>
          <p:nvPr/>
        </p:nvSpPr>
        <p:spPr>
          <a:xfrm>
            <a:off x="5835567" y="4572660"/>
            <a:ext cx="322098" cy="322134"/>
          </a:xfrm>
          <a:prstGeom prst="ellipse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396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>
          <a:xfrm>
            <a:off x="304800" y="980728"/>
            <a:ext cx="5851376" cy="5267672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Transmission par chaîne</a:t>
            </a:r>
          </a:p>
          <a:p>
            <a:r>
              <a:rPr lang="fr-FR" dirty="0"/>
              <a:t>Objectif</a:t>
            </a:r>
          </a:p>
          <a:p>
            <a:pPr lvl="1"/>
            <a:r>
              <a:rPr lang="fr-FR" dirty="0"/>
              <a:t>Transmettre une vitesse de rotation </a:t>
            </a:r>
            <a:r>
              <a:rPr lang="fr-FR" dirty="0" smtClean="0"/>
              <a:t>avec modification de vitesse</a:t>
            </a:r>
            <a:endParaRPr lang="fr-FR" dirty="0"/>
          </a:p>
          <a:p>
            <a:r>
              <a:rPr lang="fr-FR" dirty="0"/>
              <a:t>Contrainte de </a:t>
            </a:r>
            <a:r>
              <a:rPr lang="fr-FR" dirty="0" smtClean="0"/>
              <a:t>conception</a:t>
            </a:r>
          </a:p>
          <a:p>
            <a:pPr lvl="1"/>
            <a:r>
              <a:rPr lang="fr-FR" dirty="0" smtClean="0">
                <a:sym typeface="Wingdings" pitchFamily="2" charset="2"/>
              </a:rPr>
              <a:t> </a:t>
            </a:r>
          </a:p>
          <a:p>
            <a:pPr lvl="2"/>
            <a:r>
              <a:rPr lang="fr-FR" dirty="0" smtClean="0">
                <a:sym typeface="Wingdings" pitchFamily="2" charset="2"/>
              </a:rPr>
              <a:t>Couple important</a:t>
            </a:r>
          </a:p>
          <a:p>
            <a:pPr lvl="2"/>
            <a:r>
              <a:rPr lang="fr-FR" dirty="0" smtClean="0">
                <a:sym typeface="Wingdings" pitchFamily="2" charset="2"/>
              </a:rPr>
              <a:t>Pas de glissement</a:t>
            </a:r>
          </a:p>
          <a:p>
            <a:pPr lvl="2"/>
            <a:r>
              <a:rPr lang="fr-FR" dirty="0" smtClean="0">
                <a:sym typeface="Wingdings" pitchFamily="2" charset="2"/>
              </a:rPr>
              <a:t>Rapport constant</a:t>
            </a:r>
          </a:p>
          <a:p>
            <a:pPr lvl="2"/>
            <a:r>
              <a:rPr lang="fr-FR" dirty="0" smtClean="0">
                <a:sym typeface="Wingdings" pitchFamily="2" charset="2"/>
              </a:rPr>
              <a:t>Sens de rotation inversible</a:t>
            </a:r>
          </a:p>
          <a:p>
            <a:pPr lvl="1"/>
            <a:r>
              <a:rPr lang="fr-FR" dirty="0" smtClean="0">
                <a:sym typeface="Wingdings" pitchFamily="2" charset="2"/>
              </a:rPr>
              <a:t></a:t>
            </a:r>
          </a:p>
          <a:p>
            <a:pPr lvl="2"/>
            <a:r>
              <a:rPr lang="fr-FR" dirty="0" smtClean="0">
                <a:sym typeface="Wingdings" pitchFamily="2" charset="2"/>
              </a:rPr>
              <a:t>Bruyant</a:t>
            </a:r>
          </a:p>
          <a:p>
            <a:pPr lvl="2"/>
            <a:r>
              <a:rPr lang="fr-FR" dirty="0" smtClean="0">
                <a:sym typeface="Wingdings" pitchFamily="2" charset="2"/>
              </a:rPr>
              <a:t>Lubrification nécessaire</a:t>
            </a:r>
            <a:endParaRPr lang="fr-FR" dirty="0"/>
          </a:p>
          <a:p>
            <a:r>
              <a:rPr lang="fr-FR" dirty="0"/>
              <a:t>Utilisation </a:t>
            </a:r>
          </a:p>
          <a:p>
            <a:pPr lvl="1"/>
            <a:r>
              <a:rPr lang="fr-FR" dirty="0" smtClean="0"/>
              <a:t>Cyclisme</a:t>
            </a:r>
            <a:endParaRPr lang="fr-FR" dirty="0"/>
          </a:p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/>
              <a:t>Transmission de puissance avec modification de le vitesse</a:t>
            </a:r>
          </a:p>
        </p:txBody>
      </p:sp>
      <p:sp>
        <p:nvSpPr>
          <p:cNvPr id="4" name="Rectangle 3"/>
          <p:cNvSpPr/>
          <p:nvPr/>
        </p:nvSpPr>
        <p:spPr>
          <a:xfrm>
            <a:off x="233062" y="6453336"/>
            <a:ext cx="79208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 smtClean="0">
                <a:hlinkClick r:id="rId2"/>
              </a:rPr>
              <a:t>http</a:t>
            </a:r>
            <a:r>
              <a:rPr lang="fr-FR" sz="1100" dirty="0">
                <a:hlinkClick r:id="rId2"/>
              </a:rPr>
              <a:t>://www.tribalzine.com/IMG/jpg/black-sky-studio.jpg</a:t>
            </a:r>
            <a:endParaRPr lang="fr-FR" sz="11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900" y="-904701"/>
            <a:ext cx="6934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604" y="3870355"/>
            <a:ext cx="2781672" cy="2582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252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68760"/>
            <a:ext cx="7789417" cy="3979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à coins arrondis 3"/>
          <p:cNvSpPr/>
          <p:nvPr/>
        </p:nvSpPr>
        <p:spPr>
          <a:xfrm>
            <a:off x="5292080" y="3068960"/>
            <a:ext cx="1368152" cy="792088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293097"/>
            <a:ext cx="3615453" cy="2564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343" y="4331914"/>
            <a:ext cx="2275813" cy="2293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156" y="5105647"/>
            <a:ext cx="2176144" cy="1625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336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>
          <a:xfrm>
            <a:off x="304800" y="980728"/>
            <a:ext cx="6427440" cy="5267672"/>
          </a:xfrm>
        </p:spPr>
        <p:txBody>
          <a:bodyPr>
            <a:normAutofit/>
          </a:bodyPr>
          <a:lstStyle/>
          <a:p>
            <a:r>
              <a:rPr lang="fr-FR" dirty="0" smtClean="0"/>
              <a:t>Transmission par roue de friction</a:t>
            </a:r>
          </a:p>
          <a:p>
            <a:pPr lvl="1"/>
            <a:r>
              <a:rPr lang="fr-FR" dirty="0" smtClean="0"/>
              <a:t>Couple transmis par adhérence entre deux roues cylindriques ou coniques. L’adhérence peut être favorisée par un effort presseur sur les deux roues</a:t>
            </a:r>
          </a:p>
          <a:p>
            <a:r>
              <a:rPr lang="fr-FR" dirty="0"/>
              <a:t>Objectif</a:t>
            </a:r>
          </a:p>
          <a:p>
            <a:pPr lvl="1"/>
            <a:r>
              <a:rPr lang="fr-FR" dirty="0"/>
              <a:t>Transmettre une vitesse de rotation avec modification de vitesse</a:t>
            </a:r>
          </a:p>
          <a:p>
            <a:r>
              <a:rPr lang="fr-FR" dirty="0"/>
              <a:t>Contrainte de </a:t>
            </a:r>
            <a:r>
              <a:rPr lang="fr-FR" dirty="0" smtClean="0"/>
              <a:t>conception</a:t>
            </a:r>
          </a:p>
          <a:p>
            <a:pPr lvl="1"/>
            <a:r>
              <a:rPr lang="fr-FR" dirty="0" smtClean="0"/>
              <a:t>Faible puissance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Utilisation </a:t>
            </a:r>
          </a:p>
          <a:p>
            <a:pPr lvl="1"/>
            <a:r>
              <a:rPr lang="fr-FR" dirty="0" smtClean="0"/>
              <a:t>Dynamo de vélo</a:t>
            </a:r>
          </a:p>
          <a:p>
            <a:pPr lvl="1"/>
            <a:r>
              <a:rPr lang="fr-FR" dirty="0" smtClean="0"/>
              <a:t>Solex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/>
              <a:t>Transmission de puissance avec modification de le vitesse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324399">
            <a:off x="5985954" y="909694"/>
            <a:ext cx="2513856" cy="2469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7504" y="620983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800" dirty="0">
                <a:hlinkClick r:id="rId3"/>
              </a:rPr>
              <a:t>http://</a:t>
            </a:r>
            <a:r>
              <a:rPr lang="fr-FR" sz="800" dirty="0" smtClean="0">
                <a:hlinkClick r:id="rId3"/>
              </a:rPr>
              <a:t>medias.pearl.fr/images/produits/zoom/P/PX4/PX4800.jpg</a:t>
            </a:r>
            <a:endParaRPr lang="fr-FR" sz="800" dirty="0" smtClean="0"/>
          </a:p>
          <a:p>
            <a:r>
              <a:rPr lang="fr-FR" sz="800" dirty="0">
                <a:hlinkClick r:id="rId4"/>
              </a:rPr>
              <a:t>http://pierreprovot.files.wordpress.com/2010/01/ensemble.jpg</a:t>
            </a:r>
            <a:endParaRPr lang="fr-FR" sz="800" dirty="0"/>
          </a:p>
        </p:txBody>
      </p:sp>
    </p:spTree>
    <p:extLst>
      <p:ext uri="{BB962C8B-B14F-4D97-AF65-F5344CB8AC3E}">
        <p14:creationId xmlns:p14="http://schemas.microsoft.com/office/powerpoint/2010/main" val="208095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fr-FR" dirty="0" smtClean="0"/>
              <a:t>Variateurs à courroie</a:t>
            </a:r>
          </a:p>
          <a:p>
            <a:r>
              <a:rPr lang="fr-FR" dirty="0"/>
              <a:t>Objectif</a:t>
            </a:r>
          </a:p>
          <a:p>
            <a:pPr lvl="1"/>
            <a:r>
              <a:rPr lang="fr-FR" dirty="0"/>
              <a:t>Transmettre une vitesse de rotation avec modification de vitesse</a:t>
            </a:r>
          </a:p>
          <a:p>
            <a:r>
              <a:rPr lang="fr-FR" dirty="0"/>
              <a:t>Contrainte de conception</a:t>
            </a:r>
          </a:p>
          <a:p>
            <a:pPr lvl="1"/>
            <a:endParaRPr lang="fr-FR" dirty="0"/>
          </a:p>
          <a:p>
            <a:r>
              <a:rPr lang="fr-FR" dirty="0"/>
              <a:t>Utilisation : </a:t>
            </a:r>
          </a:p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/>
              <a:t>Transmission de puissance avec modification de le vitesse</a:t>
            </a:r>
          </a:p>
        </p:txBody>
      </p:sp>
      <p:pic>
        <p:nvPicPr>
          <p:cNvPr id="4" name="VariateurSNT_AVI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11960" y="2740703"/>
            <a:ext cx="3744416" cy="397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1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3" y="908720"/>
            <a:ext cx="8275300" cy="5946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257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Transformation du mouvement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793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>
          <a:xfrm>
            <a:off x="304800" y="980728"/>
            <a:ext cx="4195192" cy="5267672"/>
          </a:xfrm>
        </p:spPr>
        <p:txBody>
          <a:bodyPr/>
          <a:lstStyle/>
          <a:p>
            <a:r>
              <a:rPr lang="fr-FR" dirty="0" smtClean="0"/>
              <a:t>Pignon – crémaillère</a:t>
            </a:r>
          </a:p>
          <a:p>
            <a:r>
              <a:rPr lang="fr-FR" dirty="0"/>
              <a:t>Objectif</a:t>
            </a:r>
          </a:p>
          <a:p>
            <a:pPr lvl="1"/>
            <a:r>
              <a:rPr lang="fr-FR" dirty="0"/>
              <a:t>Transmettre une vitesse </a:t>
            </a:r>
            <a:r>
              <a:rPr lang="fr-FR" dirty="0" smtClean="0"/>
              <a:t>avec transformation du mouvement</a:t>
            </a:r>
          </a:p>
          <a:p>
            <a:pPr lvl="1"/>
            <a:r>
              <a:rPr lang="fr-FR" dirty="0"/>
              <a:t>Transformation d’un mouvement de rotation en translation</a:t>
            </a:r>
          </a:p>
          <a:p>
            <a:pPr lvl="1"/>
            <a:endParaRPr lang="fr-FR" dirty="0"/>
          </a:p>
          <a:p>
            <a:r>
              <a:rPr lang="fr-FR" dirty="0"/>
              <a:t>Contrainte de conception</a:t>
            </a:r>
          </a:p>
          <a:p>
            <a:pPr lvl="1"/>
            <a:endParaRPr lang="fr-FR" dirty="0"/>
          </a:p>
          <a:p>
            <a:r>
              <a:rPr lang="fr-FR" dirty="0"/>
              <a:t>Utilisation </a:t>
            </a:r>
            <a:endParaRPr lang="fr-FR" dirty="0" smtClean="0"/>
          </a:p>
          <a:p>
            <a:pPr lvl="1"/>
            <a:r>
              <a:rPr lang="fr-FR" dirty="0"/>
              <a:t>Direction de voiture</a:t>
            </a:r>
          </a:p>
          <a:p>
            <a:pPr lvl="1"/>
            <a:r>
              <a:rPr lang="fr-FR" dirty="0"/>
              <a:t>Trains à crémaillère</a:t>
            </a:r>
          </a:p>
          <a:p>
            <a:pPr lvl="1"/>
            <a:r>
              <a:rPr lang="fr-FR" dirty="0"/>
              <a:t>Porte de TGV</a:t>
            </a:r>
          </a:p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 smtClean="0"/>
              <a:t>Transmission de puissance avec transformation du mouvement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251520" y="5877272"/>
            <a:ext cx="79208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800" dirty="0">
                <a:hlinkClick r:id="rId2"/>
              </a:rPr>
              <a:t>http://www2c.ac-lille.fr/eiffel/cpge/animation10.html</a:t>
            </a:r>
            <a:endParaRPr lang="fr-FR" sz="800" dirty="0"/>
          </a:p>
          <a:p>
            <a:r>
              <a:rPr lang="fr-FR" sz="800" dirty="0">
                <a:hlinkClick r:id="rId3"/>
              </a:rPr>
              <a:t>http://www2c.ac-lille.fr/eiffel/cpge/animation34.html</a:t>
            </a:r>
            <a:endParaRPr lang="fr-FR" sz="800" dirty="0"/>
          </a:p>
          <a:p>
            <a:r>
              <a:rPr lang="fr-FR" sz="800" dirty="0">
                <a:hlinkClick r:id="rId4"/>
              </a:rPr>
              <a:t>http://www2c.ac-lille.fr/eiffel/cpge/animation53.html</a:t>
            </a:r>
            <a:endParaRPr lang="fr-FR" sz="800" dirty="0"/>
          </a:p>
          <a:p>
            <a:r>
              <a:rPr lang="fr-FR" sz="800" dirty="0">
                <a:hlinkClick r:id="rId5"/>
              </a:rPr>
              <a:t>http://www2c.ac-lille.fr/eiffel/cpge/animation92.html</a:t>
            </a:r>
            <a:endParaRPr lang="fr-FR" sz="800" dirty="0"/>
          </a:p>
          <a:p>
            <a:r>
              <a:rPr lang="fr-FR" sz="800" dirty="0">
                <a:hlinkClick r:id="rId6"/>
              </a:rPr>
              <a:t>http://</a:t>
            </a:r>
            <a:r>
              <a:rPr lang="fr-FR" sz="800" dirty="0" smtClean="0">
                <a:hlinkClick r:id="rId6"/>
              </a:rPr>
              <a:t>www2c.ac-lille.fr/eiffel/cpge/animation115.html</a:t>
            </a:r>
            <a:endParaRPr lang="fr-FR" sz="800" dirty="0" smtClean="0"/>
          </a:p>
          <a:p>
            <a:r>
              <a:rPr lang="fr-FR" sz="800" dirty="0">
                <a:hlinkClick r:id="rId7"/>
              </a:rPr>
              <a:t>http://www.mecatronique-automation.com/upload/4a867598c59c39bkrp+.png</a:t>
            </a:r>
            <a:endParaRPr lang="fr-FR" sz="8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694" y="908720"/>
            <a:ext cx="3802706" cy="2991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Connecteur droit 5"/>
          <p:cNvCxnSpPr/>
          <p:nvPr/>
        </p:nvCxnSpPr>
        <p:spPr>
          <a:xfrm flipH="1">
            <a:off x="5292080" y="6292770"/>
            <a:ext cx="2664296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/>
          <p:cNvCxnSpPr/>
          <p:nvPr/>
        </p:nvCxnSpPr>
        <p:spPr>
          <a:xfrm>
            <a:off x="5292080" y="6093296"/>
            <a:ext cx="0" cy="19947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 flipH="1">
            <a:off x="5292080" y="5949280"/>
            <a:ext cx="76200" cy="14401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H="1">
            <a:off x="5368280" y="5949280"/>
            <a:ext cx="15240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5524175" y="5949280"/>
            <a:ext cx="76200" cy="14401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 flipH="1">
            <a:off x="5604947" y="6101680"/>
            <a:ext cx="15240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 flipH="1">
            <a:off x="5757347" y="5957664"/>
            <a:ext cx="76200" cy="14401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H="1">
            <a:off x="5833547" y="5957664"/>
            <a:ext cx="15240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>
            <a:off x="5989442" y="5957664"/>
            <a:ext cx="76200" cy="14401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 flipH="1">
            <a:off x="5292080" y="6021288"/>
            <a:ext cx="2664296" cy="0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/>
          <p:cNvSpPr/>
          <p:nvPr/>
        </p:nvSpPr>
        <p:spPr>
          <a:xfrm>
            <a:off x="6278781" y="4812782"/>
            <a:ext cx="1224136" cy="1224136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25"/>
          <p:cNvCxnSpPr/>
          <p:nvPr/>
        </p:nvCxnSpPr>
        <p:spPr>
          <a:xfrm flipH="1">
            <a:off x="6804248" y="5424850"/>
            <a:ext cx="216026" cy="0"/>
          </a:xfrm>
          <a:prstGeom prst="line">
            <a:avLst/>
          </a:prstGeom>
          <a:ln w="12700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>
            <a:off x="6922171" y="5301208"/>
            <a:ext cx="0" cy="243714"/>
          </a:xfrm>
          <a:prstGeom prst="line">
            <a:avLst/>
          </a:prstGeom>
          <a:ln w="12700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10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>
          <a:xfrm>
            <a:off x="304800" y="980728"/>
            <a:ext cx="4915272" cy="5267672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Systèmes bielle – manivelle</a:t>
            </a:r>
          </a:p>
          <a:p>
            <a:r>
              <a:rPr lang="fr-FR" dirty="0"/>
              <a:t>Objectif</a:t>
            </a:r>
          </a:p>
          <a:p>
            <a:pPr lvl="1"/>
            <a:r>
              <a:rPr lang="fr-FR" dirty="0"/>
              <a:t>Transmettre une vitesse avec transformation du </a:t>
            </a:r>
            <a:r>
              <a:rPr lang="fr-FR" dirty="0" smtClean="0"/>
              <a:t>mouvement</a:t>
            </a:r>
          </a:p>
          <a:p>
            <a:pPr lvl="1"/>
            <a:r>
              <a:rPr lang="fr-FR" dirty="0" smtClean="0"/>
              <a:t>Transformer une vitesse de rotation en vitesse de translation (ou inversement)</a:t>
            </a:r>
          </a:p>
          <a:p>
            <a:r>
              <a:rPr lang="fr-FR" dirty="0" smtClean="0"/>
              <a:t>Contrainte </a:t>
            </a:r>
            <a:r>
              <a:rPr lang="fr-FR" dirty="0"/>
              <a:t>de </a:t>
            </a:r>
            <a:r>
              <a:rPr lang="fr-FR" dirty="0" smtClean="0"/>
              <a:t>conception</a:t>
            </a:r>
          </a:p>
          <a:p>
            <a:pPr lvl="1"/>
            <a:r>
              <a:rPr lang="fr-FR" dirty="0" smtClean="0"/>
              <a:t>Calcul de la loi entrée – sortie par fermeture de chaîne cinématique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Utilisation </a:t>
            </a:r>
            <a:endParaRPr lang="fr-FR" dirty="0" smtClean="0"/>
          </a:p>
          <a:p>
            <a:pPr lvl="1"/>
            <a:r>
              <a:rPr lang="fr-FR" dirty="0" smtClean="0"/>
              <a:t>Automobile, aéromodélisme …  : moteurs</a:t>
            </a:r>
          </a:p>
          <a:p>
            <a:pPr lvl="1"/>
            <a:r>
              <a:rPr lang="fr-FR" dirty="0" smtClean="0"/>
              <a:t>Pompes</a:t>
            </a:r>
          </a:p>
          <a:p>
            <a:pPr lvl="1"/>
            <a:endParaRPr lang="fr-FR" dirty="0" smtClean="0"/>
          </a:p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 smtClean="0"/>
              <a:t>Transmission de puissance avec transformation du mouvement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251520" y="6237312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800" dirty="0">
                <a:hlinkClick r:id="rId2"/>
              </a:rPr>
              <a:t>http://www2c.ac-lille.fr/eiffel/cpge/animation1.html</a:t>
            </a:r>
            <a:endParaRPr lang="fr-FR" sz="800" dirty="0"/>
          </a:p>
          <a:p>
            <a:r>
              <a:rPr lang="fr-FR" sz="800" dirty="0">
                <a:hlinkClick r:id="rId3"/>
              </a:rPr>
              <a:t>http://www2c.ac-lille.fr/eiffel/cpge/animation28.html</a:t>
            </a:r>
            <a:endParaRPr lang="fr-FR" sz="800" dirty="0">
              <a:hlinkClick r:id="rId4"/>
            </a:endParaRPr>
          </a:p>
          <a:p>
            <a:r>
              <a:rPr lang="fr-FR" sz="800" dirty="0">
                <a:hlinkClick r:id="rId4"/>
              </a:rPr>
              <a:t>http://www2c.ac-lille.fr/eiffel/cpge/animation92.html</a:t>
            </a:r>
            <a:endParaRPr lang="fr-FR" sz="800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-35970"/>
            <a:ext cx="2994472" cy="4094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298" y="3766886"/>
            <a:ext cx="4329426" cy="3068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17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>
          <a:xfrm>
            <a:off x="304800" y="980728"/>
            <a:ext cx="5528606" cy="5267672"/>
          </a:xfrm>
        </p:spPr>
        <p:txBody>
          <a:bodyPr/>
          <a:lstStyle/>
          <a:p>
            <a:r>
              <a:rPr lang="fr-FR" dirty="0" smtClean="0"/>
              <a:t>Systèmes à excentriques et cames</a:t>
            </a:r>
          </a:p>
          <a:p>
            <a:r>
              <a:rPr lang="fr-FR" dirty="0"/>
              <a:t>Objectif</a:t>
            </a:r>
          </a:p>
          <a:p>
            <a:pPr lvl="1"/>
            <a:r>
              <a:rPr lang="fr-FR" dirty="0"/>
              <a:t>Transmettre une vitesse avec transformation du mouvement</a:t>
            </a:r>
          </a:p>
          <a:p>
            <a:r>
              <a:rPr lang="fr-FR" dirty="0" smtClean="0"/>
              <a:t>Contrainte </a:t>
            </a:r>
            <a:r>
              <a:rPr lang="fr-FR" dirty="0"/>
              <a:t>de </a:t>
            </a:r>
            <a:r>
              <a:rPr lang="fr-FR" dirty="0" smtClean="0"/>
              <a:t>conception</a:t>
            </a:r>
            <a:endParaRPr lang="fr-FR" dirty="0"/>
          </a:p>
          <a:p>
            <a:r>
              <a:rPr lang="fr-FR" dirty="0"/>
              <a:t>Utilisation 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 smtClean="0"/>
              <a:t>Transmission de puissance avec transformation du mouvement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251520" y="630932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800" dirty="0" smtClean="0">
                <a:hlinkClick r:id="rId2"/>
              </a:rPr>
              <a:t>http://www2c.ac-lille.fr/eiffel/cpge/animation29.html</a:t>
            </a:r>
            <a:endParaRPr lang="fr-FR" sz="800" dirty="0" smtClean="0"/>
          </a:p>
          <a:p>
            <a:r>
              <a:rPr lang="fr-FR" sz="800" dirty="0" smtClean="0">
                <a:hlinkClick r:id="rId3"/>
              </a:rPr>
              <a:t>http://www2c.ac-lille.fr/eiffel/cpge/animation40.html</a:t>
            </a:r>
            <a:endParaRPr lang="fr-FR" sz="800" dirty="0" smtClean="0"/>
          </a:p>
          <a:p>
            <a:r>
              <a:rPr lang="fr-FR" sz="800" dirty="0">
                <a:hlinkClick r:id="rId4"/>
              </a:rPr>
              <a:t>http://florestan.mathurin.free.fr/PCSI/Cours_pdf/Cours19.pdf</a:t>
            </a:r>
            <a:endParaRPr lang="fr-FR" sz="8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339" y="836712"/>
            <a:ext cx="3183433" cy="3699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479470"/>
            <a:ext cx="6912768" cy="182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647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>
          <a:xfrm>
            <a:off x="304800" y="980728"/>
            <a:ext cx="5707360" cy="5267672"/>
          </a:xfrm>
        </p:spPr>
        <p:txBody>
          <a:bodyPr/>
          <a:lstStyle/>
          <a:p>
            <a:r>
              <a:rPr lang="fr-FR" dirty="0" smtClean="0"/>
              <a:t>Systèmes à croix de Malte – CF TD &amp; TP</a:t>
            </a:r>
          </a:p>
          <a:p>
            <a:r>
              <a:rPr lang="fr-FR" dirty="0"/>
              <a:t>Objectif</a:t>
            </a:r>
          </a:p>
          <a:p>
            <a:pPr lvl="1"/>
            <a:r>
              <a:rPr lang="fr-FR" dirty="0"/>
              <a:t>Transmettre une vitesse avec transformation du mouvement</a:t>
            </a:r>
          </a:p>
          <a:p>
            <a:r>
              <a:rPr lang="fr-FR" dirty="0" smtClean="0"/>
              <a:t>Contrainte </a:t>
            </a:r>
            <a:r>
              <a:rPr lang="fr-FR" dirty="0"/>
              <a:t>de </a:t>
            </a:r>
            <a:r>
              <a:rPr lang="fr-FR" dirty="0" smtClean="0"/>
              <a:t>conception</a:t>
            </a:r>
            <a:endParaRPr lang="fr-FR" dirty="0"/>
          </a:p>
          <a:p>
            <a:r>
              <a:rPr lang="fr-FR" dirty="0" smtClean="0"/>
              <a:t>Utilisation</a:t>
            </a:r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 smtClean="0"/>
              <a:t>Transmission de puissance avec transformation du mouvement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251520" y="6309320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800" dirty="0">
                <a:hlinkClick r:id="rId2"/>
              </a:rPr>
              <a:t>http://www2c.ac-lille.fr/eiffel/cpge/animation72.html</a:t>
            </a:r>
            <a:endParaRPr lang="fr-FR" sz="800" dirty="0"/>
          </a:p>
          <a:p>
            <a:r>
              <a:rPr lang="fr-FR" sz="800" dirty="0">
                <a:hlinkClick r:id="rId3"/>
              </a:rPr>
              <a:t>http://www2c.ac-lille.fr/eiffel/cpge/animation101.html</a:t>
            </a:r>
            <a:endParaRPr lang="fr-FR" sz="800" dirty="0"/>
          </a:p>
        </p:txBody>
      </p:sp>
      <p:pic>
        <p:nvPicPr>
          <p:cNvPr id="14338" name="Picture 2" descr="http://upload.wikimedia.org/wikipedia/commons/thumb/9/9b/Geneva_mechanism_6spoke_animation.gif/220px-Geneva_mechanism_6spoke_animation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124744"/>
            <a:ext cx="2095500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59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fr-FR" dirty="0" smtClean="0"/>
              <a:t>Systèmes vis-écrous</a:t>
            </a:r>
          </a:p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 smtClean="0"/>
              <a:t>Transmission de puissance avec transformation du mouvement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251520" y="6309320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800" dirty="0">
                <a:hlinkClick r:id="rId2"/>
              </a:rPr>
              <a:t>http://</a:t>
            </a:r>
            <a:r>
              <a:rPr lang="fr-FR" sz="800" dirty="0" smtClean="0">
                <a:hlinkClick r:id="rId2"/>
              </a:rPr>
              <a:t>www2c.ac-lille.fr/eiffel/cpge/animation96.html</a:t>
            </a:r>
            <a:endParaRPr lang="fr-FR" sz="800" dirty="0" smtClean="0"/>
          </a:p>
          <a:p>
            <a:r>
              <a:rPr lang="fr-FR" sz="800" dirty="0">
                <a:hlinkClick r:id="rId3"/>
              </a:rPr>
              <a:t>http://bberry.perso.neuf.fr/swcaddb/SwCadV2/Galerie/VisEcrouAnim3.gif</a:t>
            </a:r>
            <a:endParaRPr lang="fr-FR" sz="800" dirty="0"/>
          </a:p>
        </p:txBody>
      </p:sp>
      <p:pic>
        <p:nvPicPr>
          <p:cNvPr id="18434" name="Picture 2" descr="http://bberry.perso.neuf.fr/swcaddb/SwCadV2/Galerie/VisEcrouAnim3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556792"/>
            <a:ext cx="1647825" cy="205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1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ce réservé du contenu 1"/>
              <p:cNvSpPr>
                <a:spLocks noGrp="1"/>
              </p:cNvSpPr>
              <p:nvPr>
                <p:ph sz="quarter" idx="15"/>
              </p:nvPr>
            </p:nvSpPr>
            <p:spPr/>
            <p:txBody>
              <a:bodyPr/>
              <a:lstStyle/>
              <a:p>
                <a:r>
                  <a:rPr lang="fr-FR" dirty="0" smtClean="0"/>
                  <a:t>Roue – vis sans fin</a:t>
                </a:r>
              </a:p>
              <a:p>
                <a:endParaRPr lang="fr-FR" dirty="0"/>
              </a:p>
              <a:p>
                <a:r>
                  <a:rPr lang="fr-FR" dirty="0" smtClean="0"/>
                  <a:t>Rapport de réduction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𝑟</m:t>
                    </m:r>
                    <m:r>
                      <a:rPr lang="fr-FR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fr-FR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/>
                          </a:rPr>
                          <m:t>𝑁𝑏</m:t>
                        </m:r>
                        <m:r>
                          <a:rPr lang="fr-FR" b="0" i="1" smtClean="0">
                            <a:latin typeface="Cambria Math"/>
                          </a:rPr>
                          <m:t> </m:t>
                        </m:r>
                        <m:r>
                          <a:rPr lang="fr-FR" b="0" i="1" smtClean="0">
                            <a:latin typeface="Cambria Math"/>
                          </a:rPr>
                          <m:t>𝑓𝑖𝑙𝑒𝑡𝑠</m:t>
                        </m:r>
                      </m:num>
                      <m:den>
                        <m:r>
                          <a:rPr lang="fr-FR" b="0" i="1" smtClean="0">
                            <a:latin typeface="Cambria Math"/>
                          </a:rPr>
                          <m:t>𝑁𝑏</m:t>
                        </m:r>
                        <m:r>
                          <a:rPr lang="fr-FR" b="0" i="1" smtClean="0">
                            <a:latin typeface="Cambria Math"/>
                          </a:rPr>
                          <m:t> </m:t>
                        </m:r>
                        <m:r>
                          <a:rPr lang="fr-FR" b="0" i="1" smtClean="0">
                            <a:latin typeface="Cambria Math"/>
                          </a:rPr>
                          <m:t>𝑑𝑒𝑛𝑡𝑠</m:t>
                        </m:r>
                      </m:den>
                    </m:f>
                  </m:oMath>
                </a14:m>
                <a:endParaRPr lang="fr-FR" b="0" dirty="0" smtClean="0"/>
              </a:p>
              <a:p>
                <a:pPr marL="0" indent="0">
                  <a:buNone/>
                </a:pPr>
                <a:endParaRPr lang="fr-FR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Espace réservé du contenu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blipFill rotWithShape="1">
                <a:blip r:embed="rId2"/>
                <a:stretch>
                  <a:fillRect t="-9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 smtClean="0"/>
              <a:t>Transmission de puissance avec transformation du mouvement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251520" y="630932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800" dirty="0">
                <a:hlinkClick r:id="rId3"/>
              </a:rPr>
              <a:t>http://www2c.ac-lille.fr/eiffel/cpge/animation11.html</a:t>
            </a:r>
            <a:endParaRPr lang="fr-FR" sz="800" dirty="0"/>
          </a:p>
          <a:p>
            <a:r>
              <a:rPr lang="fr-FR" sz="800" dirty="0">
                <a:hlinkClick r:id="rId4"/>
              </a:rPr>
              <a:t>http://</a:t>
            </a:r>
            <a:r>
              <a:rPr lang="fr-FR" sz="800" dirty="0" smtClean="0">
                <a:hlinkClick r:id="rId4"/>
              </a:rPr>
              <a:t>www2c.ac-lille.fr/eiffel/cpge/animation115.html</a:t>
            </a:r>
            <a:endParaRPr lang="fr-FR" sz="800" dirty="0" smtClean="0"/>
          </a:p>
          <a:p>
            <a:r>
              <a:rPr lang="fr-FR" sz="800" dirty="0">
                <a:hlinkClick r:id="rId5"/>
              </a:rPr>
              <a:t>http://www.usinenouvelle.com/expo/img/motoreducteurs-a-roue-000064147-4.jpg</a:t>
            </a:r>
            <a:endParaRPr lang="fr-FR" sz="800" dirty="0"/>
          </a:p>
        </p:txBody>
      </p:sp>
      <p:pic>
        <p:nvPicPr>
          <p:cNvPr id="19458" name="Picture 2" descr="http://www.usinenouvelle.com/expo/img/motoreducteurs-a-roue-000064147-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24944"/>
            <a:ext cx="3441373" cy="235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Roue vis sans fin photo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437112"/>
            <a:ext cx="142875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80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Transmission du mouvement sans modification de la vitesse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01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Connecteur droit avec flèche 52"/>
          <p:cNvCxnSpPr/>
          <p:nvPr/>
        </p:nvCxnSpPr>
        <p:spPr>
          <a:xfrm flipV="1">
            <a:off x="2410478" y="836712"/>
            <a:ext cx="12754" cy="329310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e 3"/>
          <p:cNvGrpSpPr/>
          <p:nvPr/>
        </p:nvGrpSpPr>
        <p:grpSpPr>
          <a:xfrm>
            <a:off x="970283" y="3949571"/>
            <a:ext cx="720096" cy="2340312"/>
            <a:chOff x="1061532" y="2528880"/>
            <a:chExt cx="720096" cy="2340312"/>
          </a:xfrm>
        </p:grpSpPr>
        <p:sp>
          <p:nvSpPr>
            <p:cNvPr id="5" name="Rectangle 4"/>
            <p:cNvSpPr/>
            <p:nvPr/>
          </p:nvSpPr>
          <p:spPr>
            <a:xfrm>
              <a:off x="1061532" y="2528880"/>
              <a:ext cx="720096" cy="352166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" name="Connecteur droit 5"/>
            <p:cNvCxnSpPr/>
            <p:nvPr/>
          </p:nvCxnSpPr>
          <p:spPr>
            <a:xfrm flipV="1">
              <a:off x="1423458" y="2888864"/>
              <a:ext cx="0" cy="1980328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e 6"/>
          <p:cNvGrpSpPr/>
          <p:nvPr/>
        </p:nvGrpSpPr>
        <p:grpSpPr>
          <a:xfrm>
            <a:off x="790259" y="3942646"/>
            <a:ext cx="1620217" cy="366909"/>
            <a:chOff x="881508" y="2521955"/>
            <a:chExt cx="1620217" cy="366909"/>
          </a:xfrm>
        </p:grpSpPr>
        <p:cxnSp>
          <p:nvCxnSpPr>
            <p:cNvPr id="8" name="Connecteur droit 7"/>
            <p:cNvCxnSpPr/>
            <p:nvPr/>
          </p:nvCxnSpPr>
          <p:spPr>
            <a:xfrm flipH="1">
              <a:off x="881508" y="2702566"/>
              <a:ext cx="1620217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/>
            <p:cNvCxnSpPr/>
            <p:nvPr/>
          </p:nvCxnSpPr>
          <p:spPr>
            <a:xfrm>
              <a:off x="1871640" y="2528880"/>
              <a:ext cx="0" cy="352166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/>
            <p:cNvCxnSpPr/>
            <p:nvPr/>
          </p:nvCxnSpPr>
          <p:spPr>
            <a:xfrm>
              <a:off x="962562" y="2521955"/>
              <a:ext cx="0" cy="366909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Connecteur droit 10"/>
          <p:cNvCxnSpPr/>
          <p:nvPr/>
        </p:nvCxnSpPr>
        <p:spPr>
          <a:xfrm>
            <a:off x="2410476" y="2679477"/>
            <a:ext cx="0" cy="288038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rot="16200000">
            <a:off x="2410476" y="5383778"/>
            <a:ext cx="0" cy="35216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2410476" y="1249211"/>
            <a:ext cx="0" cy="143026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 flipH="1">
            <a:off x="2234394" y="1249211"/>
            <a:ext cx="352165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H="1">
            <a:off x="2410478" y="1964344"/>
            <a:ext cx="162721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e 15"/>
          <p:cNvGrpSpPr/>
          <p:nvPr/>
        </p:nvGrpSpPr>
        <p:grpSpPr>
          <a:xfrm>
            <a:off x="3137568" y="1789283"/>
            <a:ext cx="720096" cy="4500600"/>
            <a:chOff x="1061532" y="2528880"/>
            <a:chExt cx="720096" cy="4500600"/>
          </a:xfrm>
        </p:grpSpPr>
        <p:sp>
          <p:nvSpPr>
            <p:cNvPr id="17" name="Rectangle 16"/>
            <p:cNvSpPr/>
            <p:nvPr/>
          </p:nvSpPr>
          <p:spPr>
            <a:xfrm>
              <a:off x="1061532" y="2528880"/>
              <a:ext cx="720096" cy="352166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8" name="Connecteur droit 17"/>
            <p:cNvCxnSpPr/>
            <p:nvPr/>
          </p:nvCxnSpPr>
          <p:spPr>
            <a:xfrm flipV="1">
              <a:off x="1423458" y="2888864"/>
              <a:ext cx="0" cy="4140616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Connecteur droit 18"/>
          <p:cNvCxnSpPr/>
          <p:nvPr/>
        </p:nvCxnSpPr>
        <p:spPr>
          <a:xfrm rot="16200000">
            <a:off x="2403321" y="2503394"/>
            <a:ext cx="0" cy="35216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3047556" y="1789283"/>
            <a:ext cx="0" cy="35998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>
            <a:off x="3947676" y="1784352"/>
            <a:ext cx="0" cy="35998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>
            <a:off x="1330331" y="6289883"/>
            <a:ext cx="2167285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e 22"/>
          <p:cNvGrpSpPr/>
          <p:nvPr/>
        </p:nvGrpSpPr>
        <p:grpSpPr>
          <a:xfrm>
            <a:off x="2243248" y="6289883"/>
            <a:ext cx="359968" cy="300589"/>
            <a:chOff x="1639793" y="4357315"/>
            <a:chExt cx="359968" cy="300589"/>
          </a:xfrm>
        </p:grpSpPr>
        <p:grpSp>
          <p:nvGrpSpPr>
            <p:cNvPr id="24" name="Groupe 23"/>
            <p:cNvGrpSpPr/>
            <p:nvPr/>
          </p:nvGrpSpPr>
          <p:grpSpPr>
            <a:xfrm>
              <a:off x="1639793" y="4509144"/>
              <a:ext cx="359968" cy="148760"/>
              <a:chOff x="1344635" y="4134565"/>
              <a:chExt cx="359968" cy="14876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1344635" y="4134565"/>
                <a:ext cx="359968" cy="148760"/>
              </a:xfrm>
              <a:prstGeom prst="rect">
                <a:avLst/>
              </a:prstGeom>
              <a:pattFill prst="ltUpDiag">
                <a:fgClr>
                  <a:srgbClr val="92D050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7" name="Connecteur droit 26"/>
              <p:cNvCxnSpPr/>
              <p:nvPr/>
            </p:nvCxnSpPr>
            <p:spPr>
              <a:xfrm>
                <a:off x="1344635" y="4145658"/>
                <a:ext cx="359968" cy="0"/>
              </a:xfrm>
              <a:prstGeom prst="line">
                <a:avLst/>
              </a:prstGeom>
              <a:ln w="28575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Connecteur droit 24"/>
            <p:cNvCxnSpPr/>
            <p:nvPr/>
          </p:nvCxnSpPr>
          <p:spPr>
            <a:xfrm>
              <a:off x="1812079" y="4357315"/>
              <a:ext cx="0" cy="162922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Ellipse 27"/>
          <p:cNvSpPr/>
          <p:nvPr/>
        </p:nvSpPr>
        <p:spPr>
          <a:xfrm>
            <a:off x="4577760" y="2679477"/>
            <a:ext cx="2880384" cy="2880383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5297855" y="1249211"/>
            <a:ext cx="1440193" cy="143026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0" name="Groupe 29"/>
          <p:cNvGrpSpPr/>
          <p:nvPr/>
        </p:nvGrpSpPr>
        <p:grpSpPr>
          <a:xfrm>
            <a:off x="5838047" y="4300368"/>
            <a:ext cx="359968" cy="300589"/>
            <a:chOff x="1639793" y="4357315"/>
            <a:chExt cx="359968" cy="300589"/>
          </a:xfrm>
        </p:grpSpPr>
        <p:grpSp>
          <p:nvGrpSpPr>
            <p:cNvPr id="31" name="Groupe 30"/>
            <p:cNvGrpSpPr/>
            <p:nvPr/>
          </p:nvGrpSpPr>
          <p:grpSpPr>
            <a:xfrm>
              <a:off x="1639793" y="4509144"/>
              <a:ext cx="359968" cy="148760"/>
              <a:chOff x="1344635" y="4134565"/>
              <a:chExt cx="359968" cy="148760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1344635" y="4134565"/>
                <a:ext cx="359968" cy="148760"/>
              </a:xfrm>
              <a:prstGeom prst="rect">
                <a:avLst/>
              </a:prstGeom>
              <a:pattFill prst="ltUpDiag">
                <a:fgClr>
                  <a:srgbClr val="92D050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34" name="Connecteur droit 33"/>
              <p:cNvCxnSpPr/>
              <p:nvPr/>
            </p:nvCxnSpPr>
            <p:spPr>
              <a:xfrm>
                <a:off x="1344635" y="4145658"/>
                <a:ext cx="359968" cy="0"/>
              </a:xfrm>
              <a:prstGeom prst="line">
                <a:avLst/>
              </a:prstGeom>
              <a:ln w="28575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Connecteur droit 31"/>
            <p:cNvCxnSpPr/>
            <p:nvPr/>
          </p:nvCxnSpPr>
          <p:spPr>
            <a:xfrm>
              <a:off x="1812079" y="4357315"/>
              <a:ext cx="0" cy="162922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Ellipse 34"/>
          <p:cNvSpPr/>
          <p:nvPr/>
        </p:nvSpPr>
        <p:spPr>
          <a:xfrm>
            <a:off x="5837967" y="1789284"/>
            <a:ext cx="360048" cy="359984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>
            <a:off x="5829374" y="3949571"/>
            <a:ext cx="360048" cy="359984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7" name="Connecteur droit 36"/>
          <p:cNvCxnSpPr/>
          <p:nvPr/>
        </p:nvCxnSpPr>
        <p:spPr>
          <a:xfrm flipV="1">
            <a:off x="5657904" y="1964343"/>
            <a:ext cx="0" cy="2165221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>
            <a:endCxn id="36" idx="2"/>
          </p:cNvCxnSpPr>
          <p:nvPr/>
        </p:nvCxnSpPr>
        <p:spPr>
          <a:xfrm flipV="1">
            <a:off x="5657904" y="4129563"/>
            <a:ext cx="171470" cy="1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/>
          <p:nvPr/>
        </p:nvCxnSpPr>
        <p:spPr>
          <a:xfrm flipV="1">
            <a:off x="5657904" y="1969276"/>
            <a:ext cx="171470" cy="1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1361428" y="5877272"/>
            <a:ext cx="376743" cy="378452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</a:rPr>
              <a:t>1</a:t>
            </a:r>
            <a:endParaRPr lang="fr-FR" sz="2000" dirty="0">
              <a:ln>
                <a:solidFill>
                  <a:srgbClr val="92D050"/>
                </a:solidFill>
              </a:ln>
              <a:solidFill>
                <a:srgbClr val="92D050"/>
              </a:solidFill>
            </a:endParaRPr>
          </a:p>
        </p:txBody>
      </p:sp>
      <p:sp>
        <p:nvSpPr>
          <p:cNvPr id="41" name="Ellipse 40"/>
          <p:cNvSpPr/>
          <p:nvPr/>
        </p:nvSpPr>
        <p:spPr>
          <a:xfrm>
            <a:off x="1979711" y="5110493"/>
            <a:ext cx="376743" cy="378452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2</a:t>
            </a:r>
            <a:endParaRPr lang="fr-FR" sz="2000" dirty="0">
              <a:ln>
                <a:solidFill>
                  <a:srgbClr val="7030A0"/>
                </a:solidFill>
              </a:ln>
              <a:solidFill>
                <a:srgbClr val="7030A0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5220072" y="3744805"/>
            <a:ext cx="376743" cy="378452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</a:rPr>
              <a:t>1</a:t>
            </a:r>
            <a:endParaRPr lang="fr-FR" sz="2000" dirty="0">
              <a:ln>
                <a:solidFill>
                  <a:srgbClr val="92D050"/>
                </a:solidFill>
              </a:ln>
              <a:solidFill>
                <a:srgbClr val="92D050"/>
              </a:solidFill>
            </a:endParaRPr>
          </a:p>
        </p:txBody>
      </p:sp>
      <p:sp>
        <p:nvSpPr>
          <p:cNvPr id="43" name="Ellipse 42"/>
          <p:cNvSpPr/>
          <p:nvPr/>
        </p:nvSpPr>
        <p:spPr>
          <a:xfrm>
            <a:off x="5812679" y="5110493"/>
            <a:ext cx="376743" cy="378452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2</a:t>
            </a:r>
            <a:endParaRPr lang="fr-FR" sz="2000" dirty="0">
              <a:ln>
                <a:solidFill>
                  <a:srgbClr val="7030A0"/>
                </a:solidFill>
              </a:ln>
              <a:solidFill>
                <a:srgbClr val="7030A0"/>
              </a:solidFill>
            </a:endParaRPr>
          </a:p>
        </p:txBody>
      </p:sp>
      <p:sp>
        <p:nvSpPr>
          <p:cNvPr id="44" name="Ellipse 43"/>
          <p:cNvSpPr/>
          <p:nvPr/>
        </p:nvSpPr>
        <p:spPr>
          <a:xfrm>
            <a:off x="1825823" y="871991"/>
            <a:ext cx="376743" cy="378452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ZoneTexte 44"/>
              <p:cNvSpPr txBox="1"/>
              <p:nvPr/>
            </p:nvSpPr>
            <p:spPr>
              <a:xfrm>
                <a:off x="1910208" y="2494810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𝐼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5" name="ZoneTexte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208" y="2494810"/>
                <a:ext cx="333040" cy="3693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ZoneTexte 45"/>
              <p:cNvSpPr txBox="1"/>
              <p:nvPr/>
            </p:nvSpPr>
            <p:spPr>
              <a:xfrm>
                <a:off x="6017951" y="2793554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𝐼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6" name="ZoneTexte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951" y="2793554"/>
                <a:ext cx="333040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Ellipse 46"/>
          <p:cNvSpPr/>
          <p:nvPr/>
        </p:nvSpPr>
        <p:spPr>
          <a:xfrm>
            <a:off x="5109483" y="1117908"/>
            <a:ext cx="376743" cy="378452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3</a:t>
            </a:r>
          </a:p>
        </p:txBody>
      </p:sp>
      <p:sp>
        <p:nvSpPr>
          <p:cNvPr id="48" name="Ellipse 47"/>
          <p:cNvSpPr/>
          <p:nvPr/>
        </p:nvSpPr>
        <p:spPr>
          <a:xfrm>
            <a:off x="233541" y="3840047"/>
            <a:ext cx="556718" cy="559244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ZoneTexte 48"/>
              <p:cNvSpPr txBox="1"/>
              <p:nvPr/>
            </p:nvSpPr>
            <p:spPr>
              <a:xfrm>
                <a:off x="6189422" y="3655381"/>
                <a:ext cx="3856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9" name="ZoneTexte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422" y="3655381"/>
                <a:ext cx="385682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ZoneTexte 49"/>
              <p:cNvSpPr txBox="1"/>
              <p:nvPr/>
            </p:nvSpPr>
            <p:spPr>
              <a:xfrm>
                <a:off x="6216992" y="1764542"/>
                <a:ext cx="3960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0" name="ZoneTexte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992" y="1764542"/>
                <a:ext cx="396070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Connecteur droit avec flèche 51"/>
          <p:cNvCxnSpPr/>
          <p:nvPr/>
        </p:nvCxnSpPr>
        <p:spPr>
          <a:xfrm>
            <a:off x="2403321" y="4129564"/>
            <a:ext cx="1544355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 flipV="1">
            <a:off x="5988296" y="860166"/>
            <a:ext cx="12754" cy="329310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>
            <a:off x="5994673" y="4123257"/>
            <a:ext cx="1673671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ZoneTexte 56"/>
              <p:cNvSpPr txBox="1"/>
              <p:nvPr/>
            </p:nvSpPr>
            <p:spPr>
              <a:xfrm>
                <a:off x="2423232" y="3764905"/>
                <a:ext cx="3856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7" name="ZoneTexte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232" y="3764905"/>
                <a:ext cx="385682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/>
              <p:cNvSpPr txBox="1"/>
              <p:nvPr/>
            </p:nvSpPr>
            <p:spPr>
              <a:xfrm>
                <a:off x="2464798" y="1543864"/>
                <a:ext cx="3960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798" y="1543864"/>
                <a:ext cx="396070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ZoneTexte 58"/>
              <p:cNvSpPr txBox="1"/>
              <p:nvPr/>
            </p:nvSpPr>
            <p:spPr>
              <a:xfrm>
                <a:off x="4767282" y="5646647"/>
                <a:ext cx="2467535" cy="609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𝐼𝐴</m:t>
                          </m:r>
                        </m:e>
                      </m:acc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−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fr-FR" b="0" i="1" smtClean="0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</a:rPr>
                            <m:t>𝑚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fr-FR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9" name="ZoneTexte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282" y="5646647"/>
                <a:ext cx="2467535" cy="60907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ZoneTexte 59"/>
              <p:cNvSpPr txBox="1"/>
              <p:nvPr/>
            </p:nvSpPr>
            <p:spPr>
              <a:xfrm>
                <a:off x="3683938" y="3744681"/>
                <a:ext cx="3537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0" name="ZoneTexte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938" y="3744681"/>
                <a:ext cx="353750" cy="369332"/>
              </a:xfrm>
              <a:prstGeom prst="rect">
                <a:avLst/>
              </a:prstGeom>
              <a:blipFill rotWithShape="1">
                <a:blip r:embed="rId9"/>
                <a:stretch>
                  <a:fillRect t="-22951" r="-275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ZoneTexte 60"/>
              <p:cNvSpPr txBox="1"/>
              <p:nvPr/>
            </p:nvSpPr>
            <p:spPr>
              <a:xfrm>
                <a:off x="2464798" y="748576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1" name="ZoneTexte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798" y="748576"/>
                <a:ext cx="367985" cy="369332"/>
              </a:xfrm>
              <a:prstGeom prst="rect">
                <a:avLst/>
              </a:prstGeom>
              <a:blipFill rotWithShape="1">
                <a:blip r:embed="rId10"/>
                <a:stretch>
                  <a:fillRect t="-23333" r="-262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/>
              <p:cNvSpPr txBox="1"/>
              <p:nvPr/>
            </p:nvSpPr>
            <p:spPr>
              <a:xfrm>
                <a:off x="6048596" y="723875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2" name="ZoneTexte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596" y="723875"/>
                <a:ext cx="367985" cy="369332"/>
              </a:xfrm>
              <a:prstGeom prst="rect">
                <a:avLst/>
              </a:prstGeom>
              <a:blipFill rotWithShape="1">
                <a:blip r:embed="rId11"/>
                <a:stretch>
                  <a:fillRect t="-23333" r="-262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ZoneTexte 62"/>
              <p:cNvSpPr txBox="1"/>
              <p:nvPr/>
            </p:nvSpPr>
            <p:spPr>
              <a:xfrm>
                <a:off x="7668344" y="3906258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3" name="ZoneTexte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344" y="3906258"/>
                <a:ext cx="371384" cy="369332"/>
              </a:xfrm>
              <a:prstGeom prst="rect">
                <a:avLst/>
              </a:prstGeom>
              <a:blipFill rotWithShape="1">
                <a:blip r:embed="rId12"/>
                <a:stretch>
                  <a:fillRect t="-23333" r="-2623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ZoneTexte 65"/>
              <p:cNvSpPr txBox="1"/>
              <p:nvPr/>
            </p:nvSpPr>
            <p:spPr>
              <a:xfrm>
                <a:off x="4767282" y="6185495"/>
                <a:ext cx="2467535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𝐼𝐵</m:t>
                          </m:r>
                        </m:e>
                      </m:acc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</a:rPr>
                            <m:t>𝑚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fr-FR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6" name="ZoneTexte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282" y="6185495"/>
                <a:ext cx="2467535" cy="609077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391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3596620" y="2157414"/>
            <a:ext cx="720096" cy="2144323"/>
            <a:chOff x="1061532" y="736723"/>
            <a:chExt cx="720096" cy="2144323"/>
          </a:xfrm>
        </p:grpSpPr>
        <p:sp>
          <p:nvSpPr>
            <p:cNvPr id="5" name="Rectangle 4"/>
            <p:cNvSpPr/>
            <p:nvPr/>
          </p:nvSpPr>
          <p:spPr>
            <a:xfrm>
              <a:off x="1061532" y="2528880"/>
              <a:ext cx="720096" cy="352166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" name="Connecteur droit 5"/>
            <p:cNvCxnSpPr>
              <a:stCxn id="5" idx="0"/>
            </p:cNvCxnSpPr>
            <p:nvPr/>
          </p:nvCxnSpPr>
          <p:spPr>
            <a:xfrm flipV="1">
              <a:off x="1421580" y="736723"/>
              <a:ext cx="2624" cy="1792157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e 6"/>
          <p:cNvGrpSpPr/>
          <p:nvPr/>
        </p:nvGrpSpPr>
        <p:grpSpPr>
          <a:xfrm>
            <a:off x="2884908" y="3942646"/>
            <a:ext cx="1614456" cy="366909"/>
            <a:chOff x="316917" y="2521955"/>
            <a:chExt cx="1614456" cy="366909"/>
          </a:xfrm>
        </p:grpSpPr>
        <p:cxnSp>
          <p:nvCxnSpPr>
            <p:cNvPr id="8" name="Connecteur droit 7"/>
            <p:cNvCxnSpPr/>
            <p:nvPr/>
          </p:nvCxnSpPr>
          <p:spPr>
            <a:xfrm flipH="1">
              <a:off x="316917" y="2702566"/>
              <a:ext cx="1614456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/>
            <p:cNvCxnSpPr/>
            <p:nvPr/>
          </p:nvCxnSpPr>
          <p:spPr>
            <a:xfrm>
              <a:off x="1841361" y="2528880"/>
              <a:ext cx="0" cy="352166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/>
            <p:cNvCxnSpPr/>
            <p:nvPr/>
          </p:nvCxnSpPr>
          <p:spPr>
            <a:xfrm>
              <a:off x="962562" y="2521955"/>
              <a:ext cx="0" cy="366909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Connecteur droit 10"/>
          <p:cNvCxnSpPr/>
          <p:nvPr/>
        </p:nvCxnSpPr>
        <p:spPr>
          <a:xfrm>
            <a:off x="2873436" y="3161251"/>
            <a:ext cx="0" cy="1915200"/>
          </a:xfrm>
          <a:prstGeom prst="line">
            <a:avLst/>
          </a:prstGeom>
          <a:ln w="28575">
            <a:solidFill>
              <a:srgbClr val="7030A0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2884908" y="1411033"/>
            <a:ext cx="0" cy="1153871"/>
          </a:xfrm>
          <a:prstGeom prst="line">
            <a:avLst/>
          </a:prstGeom>
          <a:ln w="28575">
            <a:solidFill>
              <a:srgbClr val="FFC000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H="1">
            <a:off x="2872154" y="1964344"/>
            <a:ext cx="162721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599244" y="1789283"/>
            <a:ext cx="720096" cy="35216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19"/>
          <p:cNvCxnSpPr/>
          <p:nvPr/>
        </p:nvCxnSpPr>
        <p:spPr>
          <a:xfrm>
            <a:off x="3509232" y="1789283"/>
            <a:ext cx="0" cy="35998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>
            <a:off x="4409352" y="1784352"/>
            <a:ext cx="0" cy="35998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e 22"/>
          <p:cNvGrpSpPr/>
          <p:nvPr/>
        </p:nvGrpSpPr>
        <p:grpSpPr>
          <a:xfrm>
            <a:off x="3779308" y="4297072"/>
            <a:ext cx="359968" cy="300589"/>
            <a:chOff x="1639793" y="4357315"/>
            <a:chExt cx="359968" cy="300589"/>
          </a:xfrm>
        </p:grpSpPr>
        <p:grpSp>
          <p:nvGrpSpPr>
            <p:cNvPr id="24" name="Groupe 23"/>
            <p:cNvGrpSpPr/>
            <p:nvPr/>
          </p:nvGrpSpPr>
          <p:grpSpPr>
            <a:xfrm>
              <a:off x="1639793" y="4509144"/>
              <a:ext cx="359968" cy="148760"/>
              <a:chOff x="1344635" y="4134565"/>
              <a:chExt cx="359968" cy="14876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1344635" y="4134565"/>
                <a:ext cx="359968" cy="148760"/>
              </a:xfrm>
              <a:prstGeom prst="rect">
                <a:avLst/>
              </a:prstGeom>
              <a:pattFill prst="ltUpDiag">
                <a:fgClr>
                  <a:srgbClr val="92D050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7" name="Connecteur droit 26"/>
              <p:cNvCxnSpPr/>
              <p:nvPr/>
            </p:nvCxnSpPr>
            <p:spPr>
              <a:xfrm>
                <a:off x="1344635" y="4145658"/>
                <a:ext cx="359968" cy="0"/>
              </a:xfrm>
              <a:prstGeom prst="line">
                <a:avLst/>
              </a:prstGeom>
              <a:ln w="28575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Connecteur droit 24"/>
            <p:cNvCxnSpPr/>
            <p:nvPr/>
          </p:nvCxnSpPr>
          <p:spPr>
            <a:xfrm>
              <a:off x="1812079" y="4357315"/>
              <a:ext cx="0" cy="162922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Ellipse 27"/>
          <p:cNvSpPr/>
          <p:nvPr/>
        </p:nvSpPr>
        <p:spPr>
          <a:xfrm>
            <a:off x="5061169" y="3162887"/>
            <a:ext cx="1913566" cy="1913564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5460799" y="1412776"/>
            <a:ext cx="1114306" cy="110662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0" name="Groupe 29"/>
          <p:cNvGrpSpPr/>
          <p:nvPr/>
        </p:nvGrpSpPr>
        <p:grpSpPr>
          <a:xfrm>
            <a:off x="5838047" y="4300368"/>
            <a:ext cx="359968" cy="300589"/>
            <a:chOff x="1639793" y="4357315"/>
            <a:chExt cx="359968" cy="300589"/>
          </a:xfrm>
        </p:grpSpPr>
        <p:grpSp>
          <p:nvGrpSpPr>
            <p:cNvPr id="31" name="Groupe 30"/>
            <p:cNvGrpSpPr/>
            <p:nvPr/>
          </p:nvGrpSpPr>
          <p:grpSpPr>
            <a:xfrm>
              <a:off x="1639793" y="4509144"/>
              <a:ext cx="359968" cy="148760"/>
              <a:chOff x="1344635" y="4134565"/>
              <a:chExt cx="359968" cy="148760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1344635" y="4134565"/>
                <a:ext cx="359968" cy="148760"/>
              </a:xfrm>
              <a:prstGeom prst="rect">
                <a:avLst/>
              </a:prstGeom>
              <a:pattFill prst="ltUpDiag">
                <a:fgClr>
                  <a:srgbClr val="92D050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34" name="Connecteur droit 33"/>
              <p:cNvCxnSpPr/>
              <p:nvPr/>
            </p:nvCxnSpPr>
            <p:spPr>
              <a:xfrm>
                <a:off x="1344635" y="4145658"/>
                <a:ext cx="359968" cy="0"/>
              </a:xfrm>
              <a:prstGeom prst="line">
                <a:avLst/>
              </a:prstGeom>
              <a:ln w="28575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Connecteur droit 31"/>
            <p:cNvCxnSpPr/>
            <p:nvPr/>
          </p:nvCxnSpPr>
          <p:spPr>
            <a:xfrm>
              <a:off x="1812079" y="4357315"/>
              <a:ext cx="0" cy="162922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Ellipse 34"/>
          <p:cNvSpPr/>
          <p:nvPr/>
        </p:nvSpPr>
        <p:spPr>
          <a:xfrm>
            <a:off x="5837967" y="1789284"/>
            <a:ext cx="360048" cy="359984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>
            <a:off x="5829374" y="3949571"/>
            <a:ext cx="360048" cy="359984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7" name="Connecteur droit 36"/>
          <p:cNvCxnSpPr/>
          <p:nvPr/>
        </p:nvCxnSpPr>
        <p:spPr>
          <a:xfrm flipV="1">
            <a:off x="5657904" y="1964343"/>
            <a:ext cx="0" cy="2165221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>
            <a:endCxn id="36" idx="2"/>
          </p:cNvCxnSpPr>
          <p:nvPr/>
        </p:nvCxnSpPr>
        <p:spPr>
          <a:xfrm flipV="1">
            <a:off x="5657904" y="4129563"/>
            <a:ext cx="171470" cy="1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/>
          <p:nvPr/>
        </p:nvCxnSpPr>
        <p:spPr>
          <a:xfrm flipV="1">
            <a:off x="5657904" y="1969276"/>
            <a:ext cx="171470" cy="1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Ellipse 47"/>
          <p:cNvSpPr/>
          <p:nvPr/>
        </p:nvSpPr>
        <p:spPr>
          <a:xfrm>
            <a:off x="4499364" y="3898764"/>
            <a:ext cx="432676" cy="428719"/>
          </a:xfrm>
          <a:prstGeom prst="ellipse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/>
              <p:cNvSpPr txBox="1"/>
              <p:nvPr/>
            </p:nvSpPr>
            <p:spPr>
              <a:xfrm>
                <a:off x="2926474" y="1543864"/>
                <a:ext cx="3960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474" y="1543864"/>
                <a:ext cx="396070" cy="3693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necteur droit 2"/>
          <p:cNvCxnSpPr>
            <a:stCxn id="29" idx="2"/>
            <a:endCxn id="28" idx="2"/>
          </p:cNvCxnSpPr>
          <p:nvPr/>
        </p:nvCxnSpPr>
        <p:spPr>
          <a:xfrm flipH="1">
            <a:off x="5061169" y="1966087"/>
            <a:ext cx="399630" cy="2153582"/>
          </a:xfrm>
          <a:prstGeom prst="line">
            <a:avLst/>
          </a:prstGeom>
          <a:ln w="28575">
            <a:solidFill>
              <a:srgbClr val="0070C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/>
          <p:cNvCxnSpPr/>
          <p:nvPr/>
        </p:nvCxnSpPr>
        <p:spPr>
          <a:xfrm>
            <a:off x="6575105" y="1913196"/>
            <a:ext cx="399630" cy="2155325"/>
          </a:xfrm>
          <a:prstGeom prst="line">
            <a:avLst/>
          </a:prstGeom>
          <a:ln w="28575">
            <a:solidFill>
              <a:srgbClr val="0070C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/>
          <p:cNvCxnSpPr/>
          <p:nvPr/>
        </p:nvCxnSpPr>
        <p:spPr>
          <a:xfrm flipH="1">
            <a:off x="2872154" y="2564904"/>
            <a:ext cx="12754" cy="582674"/>
          </a:xfrm>
          <a:prstGeom prst="line">
            <a:avLst/>
          </a:prstGeom>
          <a:ln w="28575">
            <a:solidFill>
              <a:srgbClr val="0070C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61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628800"/>
            <a:ext cx="3282533" cy="4963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24" name="Rectangle 4123"/>
          <p:cNvSpPr/>
          <p:nvPr/>
        </p:nvSpPr>
        <p:spPr>
          <a:xfrm>
            <a:off x="4213228" y="1628800"/>
            <a:ext cx="3353273" cy="49635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>
          <a:xfrm>
            <a:off x="304800" y="980728"/>
            <a:ext cx="7651576" cy="5267672"/>
          </a:xfrm>
        </p:spPr>
        <p:txBody>
          <a:bodyPr>
            <a:normAutofit/>
          </a:bodyPr>
          <a:lstStyle/>
          <a:p>
            <a:r>
              <a:rPr lang="fr-FR" dirty="0" smtClean="0"/>
              <a:t>Trains épicycloïdaux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/>
              <a:t>Transmission de puissance avec modification de le vitesse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28800"/>
            <a:ext cx="3282533" cy="4963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Connecteur droit 7"/>
          <p:cNvCxnSpPr/>
          <p:nvPr/>
        </p:nvCxnSpPr>
        <p:spPr>
          <a:xfrm>
            <a:off x="3635896" y="5301208"/>
            <a:ext cx="1154665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4788024" y="5015852"/>
            <a:ext cx="0" cy="57606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4582743" y="5013176"/>
            <a:ext cx="207818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4576521" y="5596001"/>
            <a:ext cx="207818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3780984" y="5167222"/>
            <a:ext cx="573920" cy="28067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8" name="Connecteur droit 57"/>
          <p:cNvCxnSpPr/>
          <p:nvPr/>
        </p:nvCxnSpPr>
        <p:spPr>
          <a:xfrm>
            <a:off x="3707904" y="5159868"/>
            <a:ext cx="0" cy="28803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/>
          <p:cNvCxnSpPr/>
          <p:nvPr/>
        </p:nvCxnSpPr>
        <p:spPr>
          <a:xfrm>
            <a:off x="4427984" y="5168252"/>
            <a:ext cx="0" cy="28803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/>
          <p:cNvCxnSpPr/>
          <p:nvPr/>
        </p:nvCxnSpPr>
        <p:spPr>
          <a:xfrm>
            <a:off x="4788024" y="2276872"/>
            <a:ext cx="0" cy="1656184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/>
          <p:nvPr/>
        </p:nvCxnSpPr>
        <p:spPr>
          <a:xfrm>
            <a:off x="4580206" y="3933056"/>
            <a:ext cx="207818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/>
          <p:cNvCxnSpPr/>
          <p:nvPr/>
        </p:nvCxnSpPr>
        <p:spPr>
          <a:xfrm>
            <a:off x="4582743" y="2276872"/>
            <a:ext cx="207818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/>
          <p:nvPr/>
        </p:nvCxnSpPr>
        <p:spPr>
          <a:xfrm>
            <a:off x="4784339" y="3104964"/>
            <a:ext cx="651757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/>
          <p:cNvCxnSpPr/>
          <p:nvPr/>
        </p:nvCxnSpPr>
        <p:spPr>
          <a:xfrm flipV="1">
            <a:off x="5436096" y="2852936"/>
            <a:ext cx="0" cy="504056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/>
          <p:cNvCxnSpPr/>
          <p:nvPr/>
        </p:nvCxnSpPr>
        <p:spPr>
          <a:xfrm>
            <a:off x="5332187" y="2849912"/>
            <a:ext cx="207818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/>
          <p:nvPr/>
        </p:nvCxnSpPr>
        <p:spPr>
          <a:xfrm>
            <a:off x="5339185" y="3356992"/>
            <a:ext cx="207818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4928354" y="3016023"/>
            <a:ext cx="363726" cy="17788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4" name="Connecteur droit 73"/>
          <p:cNvCxnSpPr/>
          <p:nvPr/>
        </p:nvCxnSpPr>
        <p:spPr>
          <a:xfrm flipV="1">
            <a:off x="4860032" y="3016023"/>
            <a:ext cx="0" cy="177882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/>
          <p:nvPr/>
        </p:nvCxnSpPr>
        <p:spPr>
          <a:xfrm flipV="1">
            <a:off x="5352288" y="3008369"/>
            <a:ext cx="0" cy="185536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/>
          <p:nvPr/>
        </p:nvCxnSpPr>
        <p:spPr>
          <a:xfrm>
            <a:off x="5332187" y="3356992"/>
            <a:ext cx="207818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/>
          <p:cNvCxnSpPr/>
          <p:nvPr/>
        </p:nvCxnSpPr>
        <p:spPr>
          <a:xfrm>
            <a:off x="5332187" y="4941168"/>
            <a:ext cx="207818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/>
          <p:cNvCxnSpPr/>
          <p:nvPr/>
        </p:nvCxnSpPr>
        <p:spPr>
          <a:xfrm flipV="1">
            <a:off x="5436096" y="3356992"/>
            <a:ext cx="1" cy="158417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/>
          <p:nvPr/>
        </p:nvCxnSpPr>
        <p:spPr>
          <a:xfrm>
            <a:off x="5436096" y="4158584"/>
            <a:ext cx="1872208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84"/>
          <p:cNvCxnSpPr/>
          <p:nvPr/>
        </p:nvCxnSpPr>
        <p:spPr>
          <a:xfrm>
            <a:off x="6444208" y="3933056"/>
            <a:ext cx="29641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/>
          <p:cNvCxnSpPr/>
          <p:nvPr/>
        </p:nvCxnSpPr>
        <p:spPr>
          <a:xfrm>
            <a:off x="6444208" y="4365104"/>
            <a:ext cx="29641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/>
          <p:nvPr/>
        </p:nvCxnSpPr>
        <p:spPr>
          <a:xfrm>
            <a:off x="6599933" y="3933056"/>
            <a:ext cx="0" cy="43204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5868144" y="4060139"/>
            <a:ext cx="363726" cy="17788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1" name="Connecteur droit 90"/>
          <p:cNvCxnSpPr/>
          <p:nvPr/>
        </p:nvCxnSpPr>
        <p:spPr>
          <a:xfrm>
            <a:off x="5796136" y="4060139"/>
            <a:ext cx="0" cy="17788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92"/>
          <p:cNvCxnSpPr/>
          <p:nvPr/>
        </p:nvCxnSpPr>
        <p:spPr>
          <a:xfrm>
            <a:off x="6300192" y="4060139"/>
            <a:ext cx="0" cy="17788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93"/>
          <p:cNvCxnSpPr/>
          <p:nvPr/>
        </p:nvCxnSpPr>
        <p:spPr>
          <a:xfrm>
            <a:off x="6440016" y="3933056"/>
            <a:ext cx="296416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/>
          <p:nvPr/>
        </p:nvCxnSpPr>
        <p:spPr>
          <a:xfrm>
            <a:off x="6459927" y="2132856"/>
            <a:ext cx="296416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/>
          <p:cNvCxnSpPr/>
          <p:nvPr/>
        </p:nvCxnSpPr>
        <p:spPr>
          <a:xfrm>
            <a:off x="6603329" y="2132856"/>
            <a:ext cx="0" cy="180020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/>
          <p:cNvCxnSpPr/>
          <p:nvPr/>
        </p:nvCxnSpPr>
        <p:spPr>
          <a:xfrm>
            <a:off x="6094302" y="2708920"/>
            <a:ext cx="34571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/>
          <p:cNvCxnSpPr/>
          <p:nvPr/>
        </p:nvCxnSpPr>
        <p:spPr>
          <a:xfrm>
            <a:off x="6096060" y="3284984"/>
            <a:ext cx="34571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>
            <a:off x="6242510" y="3008369"/>
            <a:ext cx="106579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/>
          <p:nvPr/>
        </p:nvCxnSpPr>
        <p:spPr>
          <a:xfrm>
            <a:off x="6251515" y="2708920"/>
            <a:ext cx="1" cy="57606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/>
          <p:nvPr/>
        </p:nvCxnSpPr>
        <p:spPr>
          <a:xfrm>
            <a:off x="7308304" y="2420888"/>
            <a:ext cx="0" cy="122413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19" name="Groupe 4118"/>
          <p:cNvGrpSpPr/>
          <p:nvPr/>
        </p:nvGrpSpPr>
        <p:grpSpPr>
          <a:xfrm>
            <a:off x="6034415" y="3284984"/>
            <a:ext cx="409793" cy="775155"/>
            <a:chOff x="6034415" y="3284984"/>
            <a:chExt cx="409793" cy="775155"/>
          </a:xfrm>
        </p:grpSpPr>
        <p:cxnSp>
          <p:nvCxnSpPr>
            <p:cNvPr id="109" name="Connecteur droit 108"/>
            <p:cNvCxnSpPr/>
            <p:nvPr/>
          </p:nvCxnSpPr>
          <p:spPr>
            <a:xfrm>
              <a:off x="6098494" y="3284984"/>
              <a:ext cx="345714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109"/>
            <p:cNvCxnSpPr/>
            <p:nvPr/>
          </p:nvCxnSpPr>
          <p:spPr>
            <a:xfrm flipH="1" flipV="1">
              <a:off x="6250894" y="3284984"/>
              <a:ext cx="622" cy="36004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cteur droit 112"/>
            <p:cNvCxnSpPr/>
            <p:nvPr/>
          </p:nvCxnSpPr>
          <p:spPr>
            <a:xfrm flipH="1" flipV="1">
              <a:off x="6050007" y="3645024"/>
              <a:ext cx="6774" cy="41511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eur droit 113"/>
            <p:cNvCxnSpPr/>
            <p:nvPr/>
          </p:nvCxnSpPr>
          <p:spPr>
            <a:xfrm>
              <a:off x="6034415" y="3645024"/>
              <a:ext cx="217101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Groupe 117"/>
          <p:cNvGrpSpPr/>
          <p:nvPr/>
        </p:nvGrpSpPr>
        <p:grpSpPr>
          <a:xfrm flipV="1">
            <a:off x="6037613" y="4240697"/>
            <a:ext cx="409793" cy="775155"/>
            <a:chOff x="6034415" y="3284984"/>
            <a:chExt cx="409793" cy="775155"/>
          </a:xfrm>
        </p:grpSpPr>
        <p:cxnSp>
          <p:nvCxnSpPr>
            <p:cNvPr id="119" name="Connecteur droit 118"/>
            <p:cNvCxnSpPr/>
            <p:nvPr/>
          </p:nvCxnSpPr>
          <p:spPr>
            <a:xfrm>
              <a:off x="6098494" y="3284984"/>
              <a:ext cx="345714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cteur droit 119"/>
            <p:cNvCxnSpPr/>
            <p:nvPr/>
          </p:nvCxnSpPr>
          <p:spPr>
            <a:xfrm flipH="1" flipV="1">
              <a:off x="6250894" y="3284984"/>
              <a:ext cx="622" cy="36004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cteur droit 120"/>
            <p:cNvCxnSpPr/>
            <p:nvPr/>
          </p:nvCxnSpPr>
          <p:spPr>
            <a:xfrm flipH="1" flipV="1">
              <a:off x="6050007" y="3645024"/>
              <a:ext cx="6774" cy="41511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eur droit 121"/>
            <p:cNvCxnSpPr/>
            <p:nvPr/>
          </p:nvCxnSpPr>
          <p:spPr>
            <a:xfrm>
              <a:off x="6034415" y="3645024"/>
              <a:ext cx="217101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Rectangle 123"/>
          <p:cNvSpPr/>
          <p:nvPr/>
        </p:nvSpPr>
        <p:spPr>
          <a:xfrm>
            <a:off x="6774254" y="2919097"/>
            <a:ext cx="318026" cy="1778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7" name="Connecteur droit 126"/>
          <p:cNvCxnSpPr/>
          <p:nvPr/>
        </p:nvCxnSpPr>
        <p:spPr>
          <a:xfrm>
            <a:off x="6732240" y="2905873"/>
            <a:ext cx="0" cy="19909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/>
          <p:nvPr/>
        </p:nvCxnSpPr>
        <p:spPr>
          <a:xfrm>
            <a:off x="7140621" y="2908823"/>
            <a:ext cx="0" cy="19909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/>
          <p:cNvSpPr/>
          <p:nvPr/>
        </p:nvSpPr>
        <p:spPr>
          <a:xfrm>
            <a:off x="6775453" y="4069643"/>
            <a:ext cx="318026" cy="1683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1" name="Connecteur droit 130"/>
          <p:cNvCxnSpPr/>
          <p:nvPr/>
        </p:nvCxnSpPr>
        <p:spPr>
          <a:xfrm>
            <a:off x="6736432" y="4060139"/>
            <a:ext cx="0" cy="17788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/>
          <p:nvPr/>
        </p:nvCxnSpPr>
        <p:spPr>
          <a:xfrm>
            <a:off x="7140621" y="4069643"/>
            <a:ext cx="0" cy="17788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/>
          <p:nvPr/>
        </p:nvCxnSpPr>
        <p:spPr>
          <a:xfrm>
            <a:off x="6933267" y="3096979"/>
            <a:ext cx="0" cy="9631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/>
          <p:nvPr/>
        </p:nvCxnSpPr>
        <p:spPr>
          <a:xfrm flipV="1">
            <a:off x="5110217" y="3163446"/>
            <a:ext cx="0" cy="2713826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endCxn id="55" idx="2"/>
          </p:cNvCxnSpPr>
          <p:nvPr/>
        </p:nvCxnSpPr>
        <p:spPr>
          <a:xfrm flipV="1">
            <a:off x="4067944" y="5447900"/>
            <a:ext cx="0" cy="429372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/>
          <p:nvPr/>
        </p:nvCxnSpPr>
        <p:spPr>
          <a:xfrm>
            <a:off x="4067944" y="5877272"/>
            <a:ext cx="185729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145"/>
          <p:cNvCxnSpPr/>
          <p:nvPr/>
        </p:nvCxnSpPr>
        <p:spPr>
          <a:xfrm flipV="1">
            <a:off x="5945053" y="4226440"/>
            <a:ext cx="0" cy="1650832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148"/>
          <p:cNvCxnSpPr/>
          <p:nvPr/>
        </p:nvCxnSpPr>
        <p:spPr>
          <a:xfrm flipV="1">
            <a:off x="4686652" y="2288111"/>
            <a:ext cx="0" cy="3303805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e 85"/>
          <p:cNvGrpSpPr/>
          <p:nvPr/>
        </p:nvGrpSpPr>
        <p:grpSpPr>
          <a:xfrm rot="16200000">
            <a:off x="4304378" y="4222047"/>
            <a:ext cx="432048" cy="276999"/>
            <a:chOff x="3563888" y="3290779"/>
            <a:chExt cx="432048" cy="276999"/>
          </a:xfrm>
        </p:grpSpPr>
        <p:sp>
          <p:nvSpPr>
            <p:cNvPr id="82" name="Triangle isocèle 81"/>
            <p:cNvSpPr/>
            <p:nvPr/>
          </p:nvSpPr>
          <p:spPr>
            <a:xfrm flipV="1">
              <a:off x="3847362" y="3356994"/>
              <a:ext cx="145088" cy="180020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ZoneTexte 83"/>
            <p:cNvSpPr txBox="1"/>
            <p:nvPr/>
          </p:nvSpPr>
          <p:spPr>
            <a:xfrm>
              <a:off x="3563888" y="3290779"/>
              <a:ext cx="432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>
                  <a:solidFill>
                    <a:schemeClr val="accent6"/>
                  </a:solidFill>
                </a:rPr>
                <a:t>4x</a:t>
              </a:r>
              <a:endParaRPr lang="fr-FR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154" name="Groupe 153"/>
          <p:cNvGrpSpPr/>
          <p:nvPr/>
        </p:nvGrpSpPr>
        <p:grpSpPr>
          <a:xfrm>
            <a:off x="4932112" y="5890964"/>
            <a:ext cx="359968" cy="300589"/>
            <a:chOff x="1639793" y="4357315"/>
            <a:chExt cx="359968" cy="300589"/>
          </a:xfrm>
        </p:grpSpPr>
        <p:grpSp>
          <p:nvGrpSpPr>
            <p:cNvPr id="155" name="Groupe 154"/>
            <p:cNvGrpSpPr/>
            <p:nvPr/>
          </p:nvGrpSpPr>
          <p:grpSpPr>
            <a:xfrm>
              <a:off x="1639793" y="4509144"/>
              <a:ext cx="359968" cy="148760"/>
              <a:chOff x="1344635" y="4134565"/>
              <a:chExt cx="359968" cy="148760"/>
            </a:xfrm>
          </p:grpSpPr>
          <p:sp>
            <p:nvSpPr>
              <p:cNvPr id="157" name="Rectangle 156"/>
              <p:cNvSpPr/>
              <p:nvPr/>
            </p:nvSpPr>
            <p:spPr>
              <a:xfrm>
                <a:off x="1344635" y="4134565"/>
                <a:ext cx="359968" cy="148760"/>
              </a:xfrm>
              <a:prstGeom prst="rect">
                <a:avLst/>
              </a:prstGeom>
              <a:pattFill prst="ltUpDiag">
                <a:fgClr>
                  <a:srgbClr val="FFFF00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58" name="Connecteur droit 157"/>
              <p:cNvCxnSpPr/>
              <p:nvPr/>
            </p:nvCxnSpPr>
            <p:spPr>
              <a:xfrm>
                <a:off x="1344635" y="4145658"/>
                <a:ext cx="359968" cy="0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6" name="Connecteur droit 155"/>
            <p:cNvCxnSpPr/>
            <p:nvPr/>
          </p:nvCxnSpPr>
          <p:spPr>
            <a:xfrm>
              <a:off x="1812079" y="4357315"/>
              <a:ext cx="0" cy="162922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007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lèche vers le bas 50"/>
          <p:cNvSpPr/>
          <p:nvPr/>
        </p:nvSpPr>
        <p:spPr>
          <a:xfrm>
            <a:off x="9622823" y="5648843"/>
            <a:ext cx="405180" cy="819344"/>
          </a:xfrm>
          <a:prstGeom prst="downArrow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Rectangle à coins arrondis 51"/>
          <p:cNvSpPr/>
          <p:nvPr/>
        </p:nvSpPr>
        <p:spPr>
          <a:xfrm>
            <a:off x="512685" y="3487018"/>
            <a:ext cx="10446944" cy="1729778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1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Chaîne d’énergie</a:t>
            </a:r>
            <a:endParaRPr kumimoji="0" lang="fr-FR" sz="1600" b="0" i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Rectangle à coins arrondis 52"/>
          <p:cNvSpPr/>
          <p:nvPr/>
        </p:nvSpPr>
        <p:spPr>
          <a:xfrm>
            <a:off x="512685" y="1035786"/>
            <a:ext cx="6473690" cy="1557660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1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Chaîne d’information</a:t>
            </a:r>
            <a:endParaRPr kumimoji="0" lang="fr-FR" sz="1600" b="0" i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16415" y="1616395"/>
            <a:ext cx="1620000" cy="694102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ACQUERIR</a:t>
            </a:r>
            <a:endParaRPr kumimoji="0" lang="fr-FR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822725" y="1616395"/>
            <a:ext cx="1620000" cy="694102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TRAITER</a:t>
            </a:r>
            <a:endParaRPr kumimoji="0" lang="fr-FR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927190" y="1616395"/>
            <a:ext cx="1620000" cy="709738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COMMUNIQUER</a:t>
            </a:r>
            <a:endParaRPr kumimoji="0" lang="fr-FR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6415" y="3774826"/>
            <a:ext cx="1620000" cy="687554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ALIMENTER</a:t>
            </a:r>
            <a:endParaRPr kumimoji="0" lang="fr-FR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822725" y="3774826"/>
            <a:ext cx="1620000" cy="687554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DISTRIBUER</a:t>
            </a:r>
            <a:endParaRPr kumimoji="0" lang="fr-FR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927190" y="3774826"/>
            <a:ext cx="1620000" cy="687554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CONVERTIR</a:t>
            </a:r>
            <a:endParaRPr kumimoji="0" lang="fr-FR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986375" y="3774826"/>
            <a:ext cx="1620000" cy="687554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TRANSMETTRE</a:t>
            </a:r>
            <a:endParaRPr kumimoji="0" lang="fr-FR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9015413" y="2593446"/>
            <a:ext cx="1620000" cy="3055397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ACTION</a:t>
            </a:r>
            <a:endParaRPr kumimoji="0" lang="fr-FR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2" name="Connecteur droit avec flèche 61"/>
          <p:cNvCxnSpPr/>
          <p:nvPr/>
        </p:nvCxnSpPr>
        <p:spPr>
          <a:xfrm>
            <a:off x="230105" y="2183774"/>
            <a:ext cx="486310" cy="8685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63" name="Connecteur droit avec flèche 62"/>
          <p:cNvCxnSpPr>
            <a:stCxn id="54" idx="3"/>
            <a:endCxn id="55" idx="1"/>
          </p:cNvCxnSpPr>
          <p:nvPr/>
        </p:nvCxnSpPr>
        <p:spPr>
          <a:xfrm>
            <a:off x="2336415" y="1963446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64" name="Connecteur droit avec flèche 63"/>
          <p:cNvCxnSpPr>
            <a:stCxn id="55" idx="3"/>
            <a:endCxn id="56" idx="1"/>
          </p:cNvCxnSpPr>
          <p:nvPr/>
        </p:nvCxnSpPr>
        <p:spPr>
          <a:xfrm>
            <a:off x="4442725" y="1963446"/>
            <a:ext cx="484465" cy="7818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65" name="Connecteur droit avec flèche 64"/>
          <p:cNvCxnSpPr>
            <a:stCxn id="56" idx="3"/>
          </p:cNvCxnSpPr>
          <p:nvPr/>
        </p:nvCxnSpPr>
        <p:spPr>
          <a:xfrm>
            <a:off x="6547190" y="1971264"/>
            <a:ext cx="1249185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66" name="Connecteur droit 65"/>
          <p:cNvCxnSpPr/>
          <p:nvPr/>
        </p:nvCxnSpPr>
        <p:spPr>
          <a:xfrm>
            <a:off x="6547190" y="2336475"/>
            <a:ext cx="312296" cy="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67" name="Connecteur droit 66"/>
          <p:cNvCxnSpPr/>
          <p:nvPr/>
        </p:nvCxnSpPr>
        <p:spPr>
          <a:xfrm>
            <a:off x="2579570" y="3057916"/>
            <a:ext cx="4279916" cy="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68" name="Connecteur droit 67"/>
          <p:cNvCxnSpPr/>
          <p:nvPr/>
        </p:nvCxnSpPr>
        <p:spPr>
          <a:xfrm flipV="1">
            <a:off x="6859486" y="2336476"/>
            <a:ext cx="0" cy="72144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69" name="Connecteur droit 68"/>
          <p:cNvCxnSpPr/>
          <p:nvPr/>
        </p:nvCxnSpPr>
        <p:spPr>
          <a:xfrm flipV="1">
            <a:off x="2579570" y="3053386"/>
            <a:ext cx="0" cy="867265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70" name="Connecteur droit 69"/>
          <p:cNvCxnSpPr/>
          <p:nvPr/>
        </p:nvCxnSpPr>
        <p:spPr>
          <a:xfrm>
            <a:off x="2579570" y="3920651"/>
            <a:ext cx="243155" cy="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71" name="Connecteur droit 70"/>
          <p:cNvCxnSpPr>
            <a:stCxn id="57" idx="3"/>
            <a:endCxn id="58" idx="1"/>
          </p:cNvCxnSpPr>
          <p:nvPr/>
        </p:nvCxnSpPr>
        <p:spPr>
          <a:xfrm>
            <a:off x="2336415" y="4118603"/>
            <a:ext cx="486310" cy="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72" name="Connecteur droit 71"/>
          <p:cNvCxnSpPr>
            <a:stCxn id="58" idx="3"/>
            <a:endCxn id="59" idx="1"/>
          </p:cNvCxnSpPr>
          <p:nvPr/>
        </p:nvCxnSpPr>
        <p:spPr>
          <a:xfrm>
            <a:off x="4442725" y="4118603"/>
            <a:ext cx="484465" cy="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73" name="Connecteur droit 72"/>
          <p:cNvCxnSpPr>
            <a:stCxn id="59" idx="3"/>
            <a:endCxn id="60" idx="1"/>
          </p:cNvCxnSpPr>
          <p:nvPr/>
        </p:nvCxnSpPr>
        <p:spPr>
          <a:xfrm>
            <a:off x="6547190" y="4118603"/>
            <a:ext cx="439185" cy="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74" name="Connecteur droit 73"/>
          <p:cNvCxnSpPr>
            <a:stCxn id="60" idx="3"/>
            <a:endCxn id="61" idx="1"/>
          </p:cNvCxnSpPr>
          <p:nvPr/>
        </p:nvCxnSpPr>
        <p:spPr>
          <a:xfrm>
            <a:off x="8606375" y="4118603"/>
            <a:ext cx="409038" cy="2542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75" name="Connecteur droit 74"/>
          <p:cNvCxnSpPr/>
          <p:nvPr/>
        </p:nvCxnSpPr>
        <p:spPr>
          <a:xfrm>
            <a:off x="230105" y="4118603"/>
            <a:ext cx="486310" cy="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76" name="Connecteur droit 75"/>
          <p:cNvCxnSpPr/>
          <p:nvPr/>
        </p:nvCxnSpPr>
        <p:spPr>
          <a:xfrm flipV="1">
            <a:off x="8425352" y="707674"/>
            <a:ext cx="0" cy="2779343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77" name="Connecteur droit 76"/>
          <p:cNvCxnSpPr/>
          <p:nvPr/>
        </p:nvCxnSpPr>
        <p:spPr>
          <a:xfrm flipH="1">
            <a:off x="230105" y="707675"/>
            <a:ext cx="8195247" cy="0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78" name="Connecteur droit 77"/>
          <p:cNvCxnSpPr/>
          <p:nvPr/>
        </p:nvCxnSpPr>
        <p:spPr>
          <a:xfrm>
            <a:off x="230105" y="1751322"/>
            <a:ext cx="486310" cy="0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79" name="Connecteur droit 78"/>
          <p:cNvCxnSpPr/>
          <p:nvPr/>
        </p:nvCxnSpPr>
        <p:spPr>
          <a:xfrm flipV="1">
            <a:off x="230105" y="707675"/>
            <a:ext cx="0" cy="1043648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80" name="Connecteur droit 79"/>
          <p:cNvCxnSpPr/>
          <p:nvPr/>
        </p:nvCxnSpPr>
        <p:spPr>
          <a:xfrm>
            <a:off x="10635413" y="2829385"/>
            <a:ext cx="409038" cy="2542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81" name="Flèche vers le bas 80"/>
          <p:cNvSpPr/>
          <p:nvPr/>
        </p:nvSpPr>
        <p:spPr>
          <a:xfrm>
            <a:off x="9622823" y="1774102"/>
            <a:ext cx="405180" cy="819344"/>
          </a:xfrm>
          <a:prstGeom prst="downArrow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3749530" y="2648244"/>
            <a:ext cx="1482684" cy="40967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Ordres</a:t>
            </a:r>
            <a:endParaRPr kumimoji="0" lang="fr-FR" sz="18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8236968" y="824307"/>
            <a:ext cx="1482684" cy="94979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Grandeurs physiques à acquérir</a:t>
            </a:r>
          </a:p>
        </p:txBody>
      </p:sp>
      <p:sp>
        <p:nvSpPr>
          <p:cNvPr id="92" name="Rectangle 91"/>
          <p:cNvSpPr/>
          <p:nvPr/>
        </p:nvSpPr>
        <p:spPr>
          <a:xfrm>
            <a:off x="6946660" y="1013651"/>
            <a:ext cx="1452974" cy="94979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Infos destinées à d’autres interfaces H/M</a:t>
            </a:r>
          </a:p>
        </p:txBody>
      </p:sp>
      <p:sp>
        <p:nvSpPr>
          <p:cNvPr id="93" name="Rectangle 92"/>
          <p:cNvSpPr/>
          <p:nvPr/>
        </p:nvSpPr>
        <p:spPr>
          <a:xfrm>
            <a:off x="-1065707" y="1760411"/>
            <a:ext cx="1452974" cy="94979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Infos issues de d’autres interfaces H/M</a:t>
            </a:r>
          </a:p>
        </p:txBody>
      </p:sp>
      <p:sp>
        <p:nvSpPr>
          <p:cNvPr id="95" name="Rectangle 94"/>
          <p:cNvSpPr/>
          <p:nvPr/>
        </p:nvSpPr>
        <p:spPr>
          <a:xfrm>
            <a:off x="9084071" y="1299204"/>
            <a:ext cx="1482684" cy="40967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MOE</a:t>
            </a:r>
            <a:endParaRPr kumimoji="0" lang="fr-FR" sz="18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8810894" y="6468187"/>
            <a:ext cx="2029038" cy="40967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MOS = MOE + VA</a:t>
            </a:r>
            <a:endParaRPr kumimoji="0" lang="fr-FR" sz="18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03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>
          <a:xfrm>
            <a:off x="304800" y="980728"/>
            <a:ext cx="7839100" cy="5551838"/>
          </a:xfrm>
        </p:spPr>
        <p:txBody>
          <a:bodyPr/>
          <a:lstStyle/>
          <a:p>
            <a:r>
              <a:rPr lang="fr-FR" dirty="0" smtClean="0"/>
              <a:t>Joint de Cardan</a:t>
            </a:r>
          </a:p>
          <a:p>
            <a:r>
              <a:rPr lang="fr-FR" dirty="0" smtClean="0"/>
              <a:t>Objectif</a:t>
            </a:r>
          </a:p>
          <a:p>
            <a:pPr lvl="1"/>
            <a:r>
              <a:rPr lang="fr-FR" dirty="0" smtClean="0"/>
              <a:t>Transmettre une vitesse de rotation entre deux axes non coaxiaux (débattement angulaire possible)</a:t>
            </a:r>
          </a:p>
          <a:p>
            <a:r>
              <a:rPr lang="fr-FR" dirty="0" smtClean="0"/>
              <a:t>Contrainte de conception</a:t>
            </a:r>
          </a:p>
          <a:p>
            <a:pPr lvl="1"/>
            <a:r>
              <a:rPr lang="fr-FR" dirty="0" smtClean="0"/>
              <a:t>Joint de cardan simple non homocinétique</a:t>
            </a:r>
          </a:p>
          <a:p>
            <a:pPr lvl="1"/>
            <a:r>
              <a:rPr lang="fr-FR" dirty="0" smtClean="0"/>
              <a:t>Joint double homocinétique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Utilisation : </a:t>
            </a:r>
          </a:p>
          <a:p>
            <a:pPr lvl="1"/>
            <a:r>
              <a:rPr lang="fr-FR" dirty="0" smtClean="0"/>
              <a:t>Automobile : colonne de direction</a:t>
            </a:r>
          </a:p>
          <a:p>
            <a:pPr lvl="1"/>
            <a:r>
              <a:rPr lang="fr-FR" dirty="0" smtClean="0"/>
              <a:t>Moto : transmission</a:t>
            </a:r>
          </a:p>
          <a:p>
            <a:pPr lvl="1"/>
            <a:r>
              <a:rPr lang="fr-FR" dirty="0" smtClean="0"/>
              <a:t>Outils 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 smtClean="0"/>
              <a:t>Transmission du mouvement sans modification de la vitesse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244663" y="6309320"/>
            <a:ext cx="79208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800" dirty="0">
                <a:hlinkClick r:id="rId2"/>
              </a:rPr>
              <a:t>http://</a:t>
            </a:r>
            <a:r>
              <a:rPr lang="fr-FR" sz="800" dirty="0" smtClean="0">
                <a:hlinkClick r:id="rId2"/>
              </a:rPr>
              <a:t>img.directindustry.fr/images_di/photo-m2/cardans-doubles-379839.jpg</a:t>
            </a:r>
            <a:endParaRPr lang="fr-FR" sz="800" dirty="0" smtClean="0"/>
          </a:p>
          <a:p>
            <a:r>
              <a:rPr lang="fr-FR" sz="800" dirty="0">
                <a:hlinkClick r:id="rId3"/>
              </a:rPr>
              <a:t>http://www2c.ac-lille.fr/eiffel/cpge/animation25.html</a:t>
            </a:r>
            <a:endParaRPr lang="fr-FR" sz="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692696"/>
            <a:ext cx="1967331" cy="1422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091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fr-FR" dirty="0" smtClean="0"/>
              <a:t>Joint tripode – </a:t>
            </a:r>
            <a:r>
              <a:rPr lang="fr-FR" dirty="0" err="1" smtClean="0"/>
              <a:t>rzeppa</a:t>
            </a:r>
            <a:endParaRPr lang="fr-FR" dirty="0" smtClean="0"/>
          </a:p>
          <a:p>
            <a:pPr marL="342900" lvl="1"/>
            <a:r>
              <a:rPr lang="fr-FR" sz="2400" dirty="0" smtClean="0"/>
              <a:t>Objectif : </a:t>
            </a:r>
          </a:p>
          <a:p>
            <a:pPr marL="800100" lvl="2"/>
            <a:r>
              <a:rPr lang="fr-FR" dirty="0" smtClean="0"/>
              <a:t>Transmettre </a:t>
            </a:r>
            <a:r>
              <a:rPr lang="fr-FR" dirty="0"/>
              <a:t>une vitesse de rotation entre deux axes non coaxiaux (débattement angulaire possible)</a:t>
            </a:r>
          </a:p>
          <a:p>
            <a:endParaRPr lang="fr-FR" dirty="0" smtClean="0"/>
          </a:p>
          <a:p>
            <a:r>
              <a:rPr lang="fr-FR" dirty="0" smtClean="0"/>
              <a:t>Contrainte de conception</a:t>
            </a:r>
          </a:p>
          <a:p>
            <a:pPr lvl="1"/>
            <a:r>
              <a:rPr lang="fr-FR" dirty="0" smtClean="0"/>
              <a:t>Homocinétique</a:t>
            </a:r>
            <a:endParaRPr lang="fr-FR" dirty="0"/>
          </a:p>
          <a:p>
            <a:r>
              <a:rPr lang="fr-FR" dirty="0" smtClean="0"/>
              <a:t>Utilisation</a:t>
            </a:r>
          </a:p>
          <a:p>
            <a:pPr lvl="1"/>
            <a:r>
              <a:rPr lang="fr-FR" dirty="0" smtClean="0"/>
              <a:t>Automobile dans la transmission boîte de vitesse – roues 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 smtClean="0"/>
              <a:t>Transmission du mouvement sans modification de la vitesse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179512" y="6021288"/>
            <a:ext cx="57606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800" dirty="0">
                <a:hlinkClick r:id="rId2"/>
              </a:rPr>
              <a:t>http://2.bp.blogspot.com/-</a:t>
            </a:r>
            <a:r>
              <a:rPr lang="fr-FR" sz="800" dirty="0" smtClean="0">
                <a:hlinkClick r:id="rId2"/>
              </a:rPr>
              <a:t>EFFAq8t0O7U/TfUzsiwoG5I/AAAAAAAAAFE/TvOfMzMTO3w/s1600/tripodjoint.jpg</a:t>
            </a:r>
            <a:endParaRPr lang="fr-FR" sz="800" dirty="0" smtClean="0"/>
          </a:p>
          <a:p>
            <a:r>
              <a:rPr lang="fr-FR" sz="800" dirty="0">
                <a:hlinkClick r:id="rId3"/>
              </a:rPr>
              <a:t>http://</a:t>
            </a:r>
            <a:r>
              <a:rPr lang="fr-FR" sz="800" dirty="0" smtClean="0">
                <a:hlinkClick r:id="rId3"/>
              </a:rPr>
              <a:t>upload.wikimedia.org/wikipedia/commons/d/d5/Joint_homocin%C3%A9tique_Rzeppa_3D.png</a:t>
            </a:r>
            <a:endParaRPr lang="fr-FR" sz="800" dirty="0" smtClean="0"/>
          </a:p>
          <a:p>
            <a:r>
              <a:rPr lang="fr-FR" sz="800" dirty="0">
                <a:hlinkClick r:id="rId4"/>
              </a:rPr>
              <a:t>http://www.gkndriveline.com/drivelinecms/export/sites/driveline/images/products/propshafts/HSAC.jpg</a:t>
            </a:r>
            <a:endParaRPr lang="fr-FR" sz="8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723" y="687226"/>
            <a:ext cx="2026858" cy="1242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580" y="4538737"/>
            <a:ext cx="2857500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641" y="663079"/>
            <a:ext cx="1474967" cy="110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779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fr-FR" dirty="0" smtClean="0"/>
              <a:t>Joint de Oldham</a:t>
            </a:r>
          </a:p>
          <a:p>
            <a:r>
              <a:rPr lang="fr-FR" dirty="0"/>
              <a:t>Objectif</a:t>
            </a:r>
          </a:p>
          <a:p>
            <a:pPr lvl="1"/>
            <a:r>
              <a:rPr lang="fr-FR" dirty="0"/>
              <a:t>Transmettre une vitesse de rotation entre deux axes non coaxiaux (débattement </a:t>
            </a:r>
            <a:r>
              <a:rPr lang="fr-FR" dirty="0" smtClean="0"/>
              <a:t>radial possible)</a:t>
            </a:r>
          </a:p>
          <a:p>
            <a:r>
              <a:rPr lang="fr-FR" dirty="0" smtClean="0"/>
              <a:t>Contrainte de conception</a:t>
            </a:r>
          </a:p>
          <a:p>
            <a:pPr lvl="1"/>
            <a:r>
              <a:rPr lang="fr-FR" dirty="0" smtClean="0"/>
              <a:t>Joint homocinétique</a:t>
            </a:r>
          </a:p>
          <a:p>
            <a:pPr lvl="1"/>
            <a:r>
              <a:rPr lang="fr-FR" dirty="0" smtClean="0"/>
              <a:t>Les axes doivent être parallèles</a:t>
            </a:r>
          </a:p>
          <a:p>
            <a:pPr lvl="1"/>
            <a:r>
              <a:rPr lang="fr-FR" dirty="0" smtClean="0"/>
              <a:t>Faibles vitesses de rotation (frottements dans la pièce intermédiaire)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Utilisation </a:t>
            </a:r>
          </a:p>
          <a:p>
            <a:pPr lvl="1"/>
            <a:r>
              <a:rPr lang="fr-FR" dirty="0" smtClean="0"/>
              <a:t>Accouplement entre deux arbres</a:t>
            </a:r>
          </a:p>
          <a:p>
            <a:pPr lvl="1"/>
            <a:r>
              <a:rPr lang="fr-FR" dirty="0" smtClean="0"/>
              <a:t>Maxpid</a:t>
            </a:r>
            <a:endParaRPr lang="fr-FR" dirty="0"/>
          </a:p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 smtClean="0"/>
              <a:t>Transmission du mouvement sans modification de la vitesse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251520" y="6525344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800" dirty="0">
                <a:hlinkClick r:id="rId2"/>
              </a:rPr>
              <a:t>http://</a:t>
            </a:r>
            <a:r>
              <a:rPr lang="fr-FR" sz="800" dirty="0" smtClean="0">
                <a:hlinkClick r:id="rId2"/>
              </a:rPr>
              <a:t>www2c.ac-lille.fr/eiffel/cpge/animation19.html</a:t>
            </a:r>
            <a:endParaRPr lang="fr-FR" sz="800" dirty="0" smtClean="0"/>
          </a:p>
          <a:p>
            <a:r>
              <a:rPr lang="fr-FR" sz="800" dirty="0">
                <a:hlinkClick r:id="rId3"/>
              </a:rPr>
              <a:t>http://</a:t>
            </a:r>
            <a:r>
              <a:rPr lang="fr-FR" sz="800" dirty="0" smtClean="0">
                <a:hlinkClick r:id="rId3"/>
              </a:rPr>
              <a:t>img.directindustry.fr/images_di/photo-g/accouplement-flexible-accouplement-oldham-422127.jpg</a:t>
            </a:r>
            <a:endParaRPr lang="fr-FR" sz="800" dirty="0" smtClean="0"/>
          </a:p>
          <a:p>
            <a:endParaRPr lang="fr-FR" sz="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5247942"/>
            <a:ext cx="1936587" cy="1476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678289"/>
            <a:ext cx="1361512" cy="1224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031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>
          <a:xfrm>
            <a:off x="304801" y="980728"/>
            <a:ext cx="5131296" cy="5267672"/>
          </a:xfrm>
        </p:spPr>
        <p:txBody>
          <a:bodyPr>
            <a:normAutofit fontScale="92500" lnSpcReduction="10000"/>
          </a:bodyPr>
          <a:lstStyle/>
          <a:p>
            <a:r>
              <a:rPr lang="fr-FR" dirty="0" smtClean="0"/>
              <a:t>Transmission par roue libre</a:t>
            </a:r>
          </a:p>
          <a:p>
            <a:r>
              <a:rPr lang="fr-FR" dirty="0" smtClean="0"/>
              <a:t>Objectif</a:t>
            </a:r>
          </a:p>
          <a:p>
            <a:pPr lvl="1"/>
            <a:r>
              <a:rPr lang="fr-FR" dirty="0" smtClean="0"/>
              <a:t>Transmettre une vitesse de rotation entre deux axes lorsque :</a:t>
            </a:r>
          </a:p>
          <a:p>
            <a:pPr lvl="2"/>
            <a:r>
              <a:rPr lang="fr-FR" dirty="0" smtClean="0"/>
              <a:t>On souhaite que l’axe moteur entraîne l’axe récepteur dans un seul sens</a:t>
            </a:r>
          </a:p>
          <a:p>
            <a:pPr lvl="2"/>
            <a:r>
              <a:rPr lang="fr-FR" dirty="0" smtClean="0"/>
              <a:t>On souhaite entraîner le récepteur qu’en deçà d’un certain régime</a:t>
            </a:r>
          </a:p>
          <a:p>
            <a:r>
              <a:rPr lang="fr-FR" dirty="0" smtClean="0"/>
              <a:t>Conception</a:t>
            </a:r>
          </a:p>
          <a:p>
            <a:pPr lvl="1"/>
            <a:r>
              <a:rPr lang="fr-FR" dirty="0" smtClean="0"/>
              <a:t>Par obstacle (cliquets)</a:t>
            </a:r>
          </a:p>
          <a:p>
            <a:pPr lvl="1"/>
            <a:r>
              <a:rPr lang="fr-FR" dirty="0" smtClean="0"/>
              <a:t>Par arc boutement (rouleaux)</a:t>
            </a:r>
          </a:p>
          <a:p>
            <a:r>
              <a:rPr lang="fr-FR" dirty="0" smtClean="0"/>
              <a:t>Utilisation</a:t>
            </a:r>
          </a:p>
          <a:p>
            <a:pPr lvl="1"/>
            <a:r>
              <a:rPr lang="fr-FR" dirty="0" smtClean="0"/>
              <a:t>Cyclisme : axe du pignon arrière</a:t>
            </a:r>
          </a:p>
          <a:p>
            <a:pPr lvl="1"/>
            <a:r>
              <a:rPr lang="fr-FR" dirty="0" smtClean="0"/>
              <a:t>Hélicoptère : axe principal du rotor</a:t>
            </a:r>
          </a:p>
          <a:p>
            <a:pPr lvl="1"/>
            <a:r>
              <a:rPr lang="fr-FR" dirty="0" smtClean="0"/>
              <a:t>Automobile : démarreur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/>
              <a:t>Transmission du mouvement sans modification de la vitesse</a:t>
            </a:r>
          </a:p>
          <a:p>
            <a:endParaRPr lang="fr-FR" dirty="0"/>
          </a:p>
        </p:txBody>
      </p:sp>
      <p:pic>
        <p:nvPicPr>
          <p:cNvPr id="1026" name="Picture 2" descr="Fichier:Roue libre cliquet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621" y="2062025"/>
            <a:ext cx="1494807" cy="149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42145" y="6170613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800" dirty="0">
                <a:hlinkClick r:id="rId3"/>
              </a:rPr>
              <a:t>http://</a:t>
            </a:r>
            <a:r>
              <a:rPr lang="fr-FR" sz="800" dirty="0" smtClean="0">
                <a:hlinkClick r:id="rId3"/>
              </a:rPr>
              <a:t>fr.wikipedia.org/wiki/Fichier:Roue_libre_cliquet.svg</a:t>
            </a:r>
            <a:endParaRPr lang="fr-FR" sz="800" dirty="0" smtClean="0"/>
          </a:p>
          <a:p>
            <a:r>
              <a:rPr lang="fr-FR" sz="800" dirty="0">
                <a:hlinkClick r:id="rId4"/>
              </a:rPr>
              <a:t>http://</a:t>
            </a:r>
            <a:r>
              <a:rPr lang="fr-FR" sz="800" dirty="0" smtClean="0">
                <a:hlinkClick r:id="rId4"/>
              </a:rPr>
              <a:t>fr.wikipedia.org/wiki/Fichier:Roue_libre2.svg</a:t>
            </a:r>
            <a:endParaRPr lang="fr-FR" sz="800" dirty="0" smtClean="0"/>
          </a:p>
          <a:p>
            <a:r>
              <a:rPr lang="fr-FR" sz="800" dirty="0">
                <a:hlinkClick r:id="rId5"/>
              </a:rPr>
              <a:t>http://www.trialprod.com/catalog/product_info.php?cPath=53&amp;products_id=359</a:t>
            </a:r>
            <a:endParaRPr lang="fr-FR" sz="800" dirty="0"/>
          </a:p>
        </p:txBody>
      </p:sp>
      <p:pic>
        <p:nvPicPr>
          <p:cNvPr id="1028" name="Picture 4" descr="Fichier:Roue libre2.sv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2028240"/>
            <a:ext cx="1494807" cy="149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289" y="4365104"/>
            <a:ext cx="2513485" cy="1805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339741" y="982613"/>
            <a:ext cx="1125713" cy="855650"/>
            <a:chOff x="6339741" y="982613"/>
            <a:chExt cx="1125713" cy="855650"/>
          </a:xfrm>
        </p:grpSpPr>
        <p:grpSp>
          <p:nvGrpSpPr>
            <p:cNvPr id="20" name="Groupe 19"/>
            <p:cNvGrpSpPr/>
            <p:nvPr/>
          </p:nvGrpSpPr>
          <p:grpSpPr>
            <a:xfrm>
              <a:off x="6339741" y="982613"/>
              <a:ext cx="517190" cy="855650"/>
              <a:chOff x="6339741" y="982613"/>
              <a:chExt cx="517190" cy="855650"/>
            </a:xfrm>
          </p:grpSpPr>
          <p:cxnSp>
            <p:nvCxnSpPr>
              <p:cNvPr id="8" name="Connecteur droit 7"/>
              <p:cNvCxnSpPr/>
              <p:nvPr/>
            </p:nvCxnSpPr>
            <p:spPr>
              <a:xfrm flipH="1">
                <a:off x="6561000" y="1052736"/>
                <a:ext cx="288031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necteur droit 9"/>
              <p:cNvCxnSpPr/>
              <p:nvPr/>
            </p:nvCxnSpPr>
            <p:spPr>
              <a:xfrm>
                <a:off x="6550531" y="1052736"/>
                <a:ext cx="10468" cy="72008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necteur droit 10"/>
              <p:cNvCxnSpPr/>
              <p:nvPr/>
            </p:nvCxnSpPr>
            <p:spPr>
              <a:xfrm flipH="1">
                <a:off x="6339741" y="1414661"/>
                <a:ext cx="432048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necteur droit 11"/>
              <p:cNvCxnSpPr/>
              <p:nvPr/>
            </p:nvCxnSpPr>
            <p:spPr>
              <a:xfrm rot="16200000" flipH="1">
                <a:off x="6563404" y="1414661"/>
                <a:ext cx="432048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necteur droit 21"/>
              <p:cNvCxnSpPr/>
              <p:nvPr/>
            </p:nvCxnSpPr>
            <p:spPr>
              <a:xfrm flipH="1">
                <a:off x="6849031" y="982613"/>
                <a:ext cx="803" cy="70123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23"/>
              <p:cNvCxnSpPr/>
              <p:nvPr/>
            </p:nvCxnSpPr>
            <p:spPr>
              <a:xfrm flipH="1">
                <a:off x="6856128" y="1768140"/>
                <a:ext cx="803" cy="70123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25"/>
              <p:cNvCxnSpPr/>
              <p:nvPr/>
            </p:nvCxnSpPr>
            <p:spPr>
              <a:xfrm flipH="1">
                <a:off x="6561000" y="1772816"/>
                <a:ext cx="288031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e 27"/>
            <p:cNvGrpSpPr/>
            <p:nvPr/>
          </p:nvGrpSpPr>
          <p:grpSpPr>
            <a:xfrm flipH="1">
              <a:off x="6948264" y="982613"/>
              <a:ext cx="517190" cy="855650"/>
              <a:chOff x="6339741" y="982613"/>
              <a:chExt cx="517190" cy="855650"/>
            </a:xfrm>
          </p:grpSpPr>
          <p:cxnSp>
            <p:nvCxnSpPr>
              <p:cNvPr id="29" name="Connecteur droit 28"/>
              <p:cNvCxnSpPr/>
              <p:nvPr/>
            </p:nvCxnSpPr>
            <p:spPr>
              <a:xfrm flipH="1">
                <a:off x="6561000" y="1052736"/>
                <a:ext cx="288031" cy="0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cteur droit 29"/>
              <p:cNvCxnSpPr/>
              <p:nvPr/>
            </p:nvCxnSpPr>
            <p:spPr>
              <a:xfrm>
                <a:off x="6550531" y="1052736"/>
                <a:ext cx="10468" cy="720080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cteur droit 30"/>
              <p:cNvCxnSpPr/>
              <p:nvPr/>
            </p:nvCxnSpPr>
            <p:spPr>
              <a:xfrm flipH="1">
                <a:off x="6339741" y="1414661"/>
                <a:ext cx="432048" cy="0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eur droit 31"/>
              <p:cNvCxnSpPr/>
              <p:nvPr/>
            </p:nvCxnSpPr>
            <p:spPr>
              <a:xfrm rot="16200000" flipH="1">
                <a:off x="6563404" y="1414661"/>
                <a:ext cx="432048" cy="0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cteur droit 32"/>
              <p:cNvCxnSpPr/>
              <p:nvPr/>
            </p:nvCxnSpPr>
            <p:spPr>
              <a:xfrm flipH="1">
                <a:off x="6849031" y="982613"/>
                <a:ext cx="803" cy="70123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eur droit 33"/>
              <p:cNvCxnSpPr/>
              <p:nvPr/>
            </p:nvCxnSpPr>
            <p:spPr>
              <a:xfrm flipH="1">
                <a:off x="6856128" y="1768140"/>
                <a:ext cx="803" cy="70123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cteur droit 34"/>
              <p:cNvCxnSpPr/>
              <p:nvPr/>
            </p:nvCxnSpPr>
            <p:spPr>
              <a:xfrm flipH="1">
                <a:off x="6561000" y="1772816"/>
                <a:ext cx="288031" cy="0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Ellipse 22"/>
            <p:cNvSpPr/>
            <p:nvPr/>
          </p:nvSpPr>
          <p:spPr>
            <a:xfrm>
              <a:off x="6856931" y="1124744"/>
              <a:ext cx="91333" cy="91333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6603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>
          <a:xfrm>
            <a:off x="304800" y="980728"/>
            <a:ext cx="4339208" cy="5267672"/>
          </a:xfrm>
        </p:spPr>
        <p:txBody>
          <a:bodyPr>
            <a:normAutofit fontScale="92500" lnSpcReduction="10000"/>
          </a:bodyPr>
          <a:lstStyle/>
          <a:p>
            <a:r>
              <a:rPr lang="fr-FR" dirty="0" smtClean="0"/>
              <a:t>Embrayages</a:t>
            </a:r>
          </a:p>
          <a:p>
            <a:r>
              <a:rPr lang="fr-FR" dirty="0" smtClean="0"/>
              <a:t>Objectif</a:t>
            </a:r>
          </a:p>
          <a:p>
            <a:pPr lvl="1"/>
            <a:r>
              <a:rPr lang="fr-FR" dirty="0" smtClean="0"/>
              <a:t>permet d’accoupler ou de désaccoupler deux arbres quand on le désire</a:t>
            </a:r>
          </a:p>
          <a:p>
            <a:r>
              <a:rPr lang="fr-FR" dirty="0" smtClean="0"/>
              <a:t>Conception</a:t>
            </a:r>
          </a:p>
          <a:p>
            <a:pPr lvl="1"/>
            <a:r>
              <a:rPr lang="fr-FR" dirty="0" smtClean="0"/>
              <a:t>Transmission par adhérence (frottement)</a:t>
            </a:r>
          </a:p>
          <a:p>
            <a:pPr lvl="2"/>
            <a:r>
              <a:rPr lang="fr-FR" dirty="0" smtClean="0"/>
              <a:t>Surface de contact plan – plan </a:t>
            </a:r>
          </a:p>
          <a:p>
            <a:pPr lvl="2"/>
            <a:r>
              <a:rPr lang="fr-FR" dirty="0" smtClean="0"/>
              <a:t>Surface de contact cône –  cône</a:t>
            </a:r>
          </a:p>
          <a:p>
            <a:pPr lvl="1"/>
            <a:r>
              <a:rPr lang="fr-FR" dirty="0" smtClean="0"/>
              <a:t>Transmission par obstacle</a:t>
            </a:r>
          </a:p>
          <a:p>
            <a:r>
              <a:rPr lang="fr-FR" dirty="0" smtClean="0"/>
              <a:t>Utilisation</a:t>
            </a:r>
          </a:p>
          <a:p>
            <a:pPr lvl="1"/>
            <a:r>
              <a:rPr lang="fr-FR" dirty="0" smtClean="0"/>
              <a:t>Automobile : entre le moteur et la boîte de vitesse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/>
              <a:t>Transmission du mouvement sans modification de la vitesse</a:t>
            </a:r>
          </a:p>
        </p:txBody>
      </p:sp>
      <p:grpSp>
        <p:nvGrpSpPr>
          <p:cNvPr id="20" name="Groupe 19"/>
          <p:cNvGrpSpPr/>
          <p:nvPr/>
        </p:nvGrpSpPr>
        <p:grpSpPr>
          <a:xfrm>
            <a:off x="6588224" y="1046684"/>
            <a:ext cx="1161181" cy="720080"/>
            <a:chOff x="3630662" y="4149080"/>
            <a:chExt cx="1161181" cy="720080"/>
          </a:xfrm>
        </p:grpSpPr>
        <p:cxnSp>
          <p:nvCxnSpPr>
            <p:cNvPr id="4" name="Connecteur droit 3"/>
            <p:cNvCxnSpPr/>
            <p:nvPr/>
          </p:nvCxnSpPr>
          <p:spPr>
            <a:xfrm flipH="1">
              <a:off x="3851920" y="4149080"/>
              <a:ext cx="432048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eur droit 5"/>
            <p:cNvCxnSpPr/>
            <p:nvPr/>
          </p:nvCxnSpPr>
          <p:spPr>
            <a:xfrm flipH="1">
              <a:off x="3841452" y="4869160"/>
              <a:ext cx="432048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/>
            <p:cNvCxnSpPr/>
            <p:nvPr/>
          </p:nvCxnSpPr>
          <p:spPr>
            <a:xfrm>
              <a:off x="3841452" y="4149080"/>
              <a:ext cx="10468" cy="72008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/>
            <p:cNvCxnSpPr/>
            <p:nvPr/>
          </p:nvCxnSpPr>
          <p:spPr>
            <a:xfrm flipH="1">
              <a:off x="3630662" y="4511005"/>
              <a:ext cx="432048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/>
            <p:cNvCxnSpPr/>
            <p:nvPr/>
          </p:nvCxnSpPr>
          <p:spPr>
            <a:xfrm rot="16200000" flipH="1">
              <a:off x="3854325" y="4511005"/>
              <a:ext cx="432048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/>
            <p:cNvCxnSpPr/>
            <p:nvPr/>
          </p:nvCxnSpPr>
          <p:spPr>
            <a:xfrm flipH="1">
              <a:off x="4139952" y="4221088"/>
              <a:ext cx="432048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12"/>
            <p:cNvCxnSpPr/>
            <p:nvPr/>
          </p:nvCxnSpPr>
          <p:spPr>
            <a:xfrm flipH="1">
              <a:off x="4139952" y="4797152"/>
              <a:ext cx="432048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e 15"/>
            <p:cNvGrpSpPr/>
            <p:nvPr/>
          </p:nvGrpSpPr>
          <p:grpSpPr>
            <a:xfrm rot="10800000">
              <a:off x="4352156" y="4281611"/>
              <a:ext cx="439687" cy="432048"/>
              <a:chOff x="3783062" y="4447381"/>
              <a:chExt cx="439687" cy="432048"/>
            </a:xfrm>
          </p:grpSpPr>
          <p:cxnSp>
            <p:nvCxnSpPr>
              <p:cNvPr id="14" name="Connecteur droit 13"/>
              <p:cNvCxnSpPr/>
              <p:nvPr/>
            </p:nvCxnSpPr>
            <p:spPr>
              <a:xfrm flipH="1">
                <a:off x="3783062" y="4663405"/>
                <a:ext cx="432048" cy="0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necteur droit 14"/>
              <p:cNvCxnSpPr/>
              <p:nvPr/>
            </p:nvCxnSpPr>
            <p:spPr>
              <a:xfrm rot="16200000" flipH="1">
                <a:off x="4006725" y="4663405"/>
                <a:ext cx="432048" cy="0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Connecteur droit 16"/>
            <p:cNvCxnSpPr/>
            <p:nvPr/>
          </p:nvCxnSpPr>
          <p:spPr>
            <a:xfrm flipV="1">
              <a:off x="4572000" y="4221088"/>
              <a:ext cx="0" cy="576064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263" y="1646043"/>
            <a:ext cx="4068452" cy="1396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467544" y="6309320"/>
            <a:ext cx="7848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hlinkClick r:id="rId3"/>
              </a:rPr>
              <a:t>http://</a:t>
            </a:r>
            <a:r>
              <a:rPr lang="fr-FR" sz="1200" dirty="0" smtClean="0">
                <a:hlinkClick r:id="rId3"/>
              </a:rPr>
              <a:t>fr.wikipedia.org/wiki/Fichier:Cone_clutch.svg</a:t>
            </a:r>
            <a:endParaRPr lang="fr-FR" sz="1200" dirty="0" smtClean="0"/>
          </a:p>
          <a:p>
            <a:r>
              <a:rPr lang="fr-FR" sz="1200" dirty="0">
                <a:hlinkClick r:id="rId4"/>
              </a:rPr>
              <a:t>http://fr.wikipedia.org/wiki/Fichier:Embrayage_monodisque.jpg</a:t>
            </a:r>
            <a:endParaRPr lang="fr-FR" sz="1200" dirty="0"/>
          </a:p>
        </p:txBody>
      </p:sp>
      <p:pic>
        <p:nvPicPr>
          <p:cNvPr id="3076" name="Picture 4" descr="C:\Users\Xavier Pessoles\Dropbox\PartageXavier\PTSI\3_Cinematique\Cours\6_CinematiqueTransmission\png\Cone_clutch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315728"/>
            <a:ext cx="3240360" cy="229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0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Transmission du mouvement AVEC modification de la vitesse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393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laquette commercial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Pitchbook</Template>
  <TotalTime>0</TotalTime>
  <Words>1386</Words>
  <Application>Microsoft Office PowerPoint</Application>
  <PresentationFormat>Affichage à l'écran (4:3)</PresentationFormat>
  <Paragraphs>353</Paragraphs>
  <Slides>33</Slides>
  <Notes>2</Notes>
  <HiddenSlides>0</HiddenSlides>
  <MMClips>1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4" baseType="lpstr">
      <vt:lpstr>Plaquette commerciale</vt:lpstr>
      <vt:lpstr>Cinématique Etude des systèmes de transmissions mécaniques</vt:lpstr>
      <vt:lpstr>Présentation PowerPoint</vt:lpstr>
      <vt:lpstr>Transmission du mouvement sans modification de la vitesse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Transmission du mouvement AVEC modification de la vitesse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Transformation du mouvement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Découvrez la PTSI PT du Lycée Jules Haag</dc:title>
  <dc:creator/>
  <cp:lastModifiedBy/>
  <cp:revision>1</cp:revision>
  <dcterms:created xsi:type="dcterms:W3CDTF">2011-01-14T10:02:43Z</dcterms:created>
  <dcterms:modified xsi:type="dcterms:W3CDTF">2012-03-20T20:17:53Z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1036</vt:i4>
  </property>
  <property fmtid="{D5CDD505-2E9C-101B-9397-08002B2CF9AE}" pid="3" name="_Version">
    <vt:lpwstr>12.0.4518</vt:lpwstr>
  </property>
</Properties>
</file>